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9" r:id="rId4"/>
    <p:sldId id="260" r:id="rId5"/>
    <p:sldId id="293" r:id="rId6"/>
    <p:sldId id="295" r:id="rId7"/>
    <p:sldId id="294" r:id="rId8"/>
    <p:sldId id="296" r:id="rId9"/>
    <p:sldId id="297" r:id="rId10"/>
    <p:sldId id="318" r:id="rId11"/>
    <p:sldId id="319" r:id="rId12"/>
    <p:sldId id="300" r:id="rId13"/>
    <p:sldId id="320" r:id="rId14"/>
    <p:sldId id="299" r:id="rId15"/>
    <p:sldId id="302" r:id="rId16"/>
    <p:sldId id="303" r:id="rId17"/>
    <p:sldId id="321" r:id="rId18"/>
    <p:sldId id="322" r:id="rId19"/>
    <p:sldId id="323" r:id="rId20"/>
    <p:sldId id="304" r:id="rId21"/>
    <p:sldId id="325" r:id="rId22"/>
    <p:sldId id="326" r:id="rId23"/>
    <p:sldId id="327" r:id="rId24"/>
    <p:sldId id="306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1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نمط ذو نسُق 2 - تميي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6" d="100"/>
          <a:sy n="86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A6990EC-EB7A-4174-BA9A-721EC8CE55D0}" type="datetimeFigureOut">
              <a:rPr lang="ar-SY" smtClean="0"/>
              <a:t>02/02/1447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3551590-80A3-4A92-910C-CBD776253A4E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94160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EDC0-0377-41E9-8D56-A158542BB9B2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B9EC1-0947-4EDA-940D-1EA67BEEEC93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05583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31200-FEAE-49F0-9C2A-A331226F623C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60287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FC96-FE80-47C1-9BBA-427A58655018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21359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D24B7-7663-43A1-9FB6-5EC8AF08227F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4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3EF-9092-4A55-8323-F36306F1FBBB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79382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DAFCF-F976-4BD1-9A54-EFF337D53174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995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2CC6-1033-488D-A099-277B68BE6C96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23186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C7ECC-DA27-49BD-809C-B6CAF4E3AADE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S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25758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79A5F4C-2393-4267-933C-72B48D731B5B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352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94E2-E0E9-45BF-AF7C-2C93B6B5B8F6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90541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CBAC497-DC8D-408E-8D30-ECC284A7CD1D}" type="datetime8">
              <a:rPr lang="ar-SY" smtClean="0"/>
              <a:t>27 تموز، 25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A21766B-718F-40A4-8B9D-6B0440A73622}" type="slidenum">
              <a:rPr lang="ar-SY" smtClean="0"/>
              <a:t>‹#›</a:t>
            </a:fld>
            <a:endParaRPr lang="ar-SY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16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6674E5-10A9-E6F9-1BE2-19C73ED32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2532750"/>
            <a:ext cx="10058400" cy="132343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Georgia" panose="02040502050405020303" pitchFamily="18" charset="0"/>
              </a:rPr>
              <a:t>Information Systems Overview</a:t>
            </a:r>
            <a:br>
              <a:rPr lang="en-US" sz="4000" dirty="0">
                <a:latin typeface="Georgia" panose="02040502050405020303" pitchFamily="18" charset="0"/>
              </a:rPr>
            </a:br>
            <a:endParaRPr lang="ar-SY" sz="4000" dirty="0">
              <a:latin typeface="Georgia" panose="02040502050405020303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7B05C21-A72D-713B-5E68-F83824A82BFA}"/>
              </a:ext>
            </a:extLst>
          </p:cNvPr>
          <p:cNvSpPr txBox="1"/>
          <p:nvPr/>
        </p:nvSpPr>
        <p:spPr>
          <a:xfrm>
            <a:off x="358774" y="218784"/>
            <a:ext cx="6100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Course: Information Systems Engineering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206F6DB-E4E1-82D2-0724-758F836524E5}"/>
              </a:ext>
            </a:extLst>
          </p:cNvPr>
          <p:cNvSpPr txBox="1"/>
          <p:nvPr/>
        </p:nvSpPr>
        <p:spPr>
          <a:xfrm>
            <a:off x="4180449" y="5015424"/>
            <a:ext cx="38920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Prepared by Dr. Abdo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Darbooli</a:t>
            </a:r>
            <a:endParaRPr lang="ar-SY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496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533443" cy="1450757"/>
          </a:xfrm>
        </p:spPr>
        <p:txBody>
          <a:bodyPr/>
          <a:lstStyle/>
          <a:p>
            <a:r>
              <a:rPr lang="en-US" dirty="0"/>
              <a:t>Computer Based Information System (CBIS)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10</a:t>
            </a:fld>
            <a:endParaRPr lang="ar-SY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DFA8D4F-2DCD-4755-AB24-F24F308770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09905" y="1888269"/>
            <a:ext cx="7772400" cy="4419600"/>
          </a:xfrm>
        </p:spPr>
        <p:txBody>
          <a:bodyPr>
            <a:normAutofit/>
          </a:bodyPr>
          <a:lstStyle/>
          <a:p>
            <a:pPr algn="l" rtl="0" eaLnBrk="1" hangingPunct="1">
              <a:buFontTx/>
              <a:buNone/>
            </a:pPr>
            <a:r>
              <a:rPr lang="en-CA" altLang="en-US" sz="2800" b="1" u="sng" dirty="0"/>
              <a:t>Telecommunications:</a:t>
            </a:r>
          </a:p>
          <a:p>
            <a:pPr algn="l" rtl="0" eaLnBrk="1" hangingPunct="1">
              <a:buFontTx/>
              <a:buNone/>
            </a:pPr>
            <a:r>
              <a:rPr lang="en-CA" altLang="en-US" sz="2800" dirty="0"/>
              <a:t>		Electronic transmission of signals for communication</a:t>
            </a:r>
          </a:p>
          <a:p>
            <a:pPr lvl="2" algn="l" rtl="0" eaLnBrk="1" hangingPunct="1">
              <a:buFontTx/>
              <a:buNone/>
            </a:pPr>
            <a:endParaRPr lang="en-CA" altLang="en-US" sz="1800" dirty="0"/>
          </a:p>
          <a:p>
            <a:pPr lvl="3" algn="l" rtl="0" eaLnBrk="1" hangingPunct="1">
              <a:buFont typeface="Wingdings" panose="05000000000000000000" pitchFamily="2" charset="2"/>
              <a:buChar char="§"/>
            </a:pPr>
            <a:r>
              <a:rPr lang="en-CA" altLang="en-US" sz="2800" b="1" dirty="0"/>
              <a:t>Networks</a:t>
            </a:r>
            <a:r>
              <a:rPr lang="en-CA" altLang="en-US" sz="2800" dirty="0"/>
              <a:t>: Distant electronic communication</a:t>
            </a:r>
          </a:p>
          <a:p>
            <a:pPr lvl="3" algn="l" rtl="0" eaLnBrk="1" hangingPunct="1">
              <a:buFont typeface="Wingdings" panose="05000000000000000000" pitchFamily="2" charset="2"/>
              <a:buChar char="§"/>
            </a:pPr>
            <a:r>
              <a:rPr lang="en-CA" altLang="en-US" sz="2800" b="1" dirty="0"/>
              <a:t>Internet</a:t>
            </a:r>
            <a:r>
              <a:rPr lang="en-CA" altLang="en-US" sz="2800" dirty="0"/>
              <a:t>: Interconnected Networks</a:t>
            </a:r>
          </a:p>
          <a:p>
            <a:pPr lvl="3" algn="l" rtl="0" eaLnBrk="1" hangingPunct="1">
              <a:buFont typeface="Wingdings" panose="05000000000000000000" pitchFamily="2" charset="2"/>
              <a:buChar char="§"/>
            </a:pPr>
            <a:r>
              <a:rPr lang="en-CA" altLang="en-US" sz="2800" b="1" dirty="0"/>
              <a:t>Intranet</a:t>
            </a:r>
            <a:r>
              <a:rPr lang="en-CA" altLang="en-US" sz="2800" dirty="0"/>
              <a:t>: Internal Corporate Network</a:t>
            </a:r>
          </a:p>
          <a:p>
            <a:pPr lvl="3" algn="l" rtl="0" eaLnBrk="1" hangingPunct="1">
              <a:buFont typeface="Wingdings" panose="05000000000000000000" pitchFamily="2" charset="2"/>
              <a:buChar char="§"/>
            </a:pPr>
            <a:r>
              <a:rPr lang="en-CA" altLang="en-US" sz="2800" b="1" dirty="0"/>
              <a:t>Extranet</a:t>
            </a:r>
            <a:r>
              <a:rPr lang="en-CA" altLang="en-US" sz="2800" dirty="0"/>
              <a:t>: Linked Intranets</a:t>
            </a:r>
            <a:endParaRPr lang="en-US" altLang="en-US" sz="2800" dirty="0"/>
          </a:p>
        </p:txBody>
      </p:sp>
      <p:pic>
        <p:nvPicPr>
          <p:cNvPr id="8" name="Picture 2" descr="C:\Program Files\Microsoft Office\MEDIA\CAGCAT10\j0300520.gif">
            <a:extLst>
              <a:ext uri="{FF2B5EF4-FFF2-40B4-BE49-F238E27FC236}">
                <a16:creationId xmlns:a16="http://schemas.microsoft.com/office/drawing/2014/main" id="{5B2B12C0-7B5B-46DF-B532-5A5FA011C8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280" y="3296091"/>
            <a:ext cx="1643062" cy="160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030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533443" cy="1450757"/>
          </a:xfrm>
        </p:spPr>
        <p:txBody>
          <a:bodyPr/>
          <a:lstStyle/>
          <a:p>
            <a:r>
              <a:rPr lang="en-US" dirty="0"/>
              <a:t>Computer Based Information System (CBIS)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11</a:t>
            </a:fld>
            <a:endParaRPr lang="ar-SY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0AF17E-540E-4BD7-B0ED-B4552D3765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32211" y="1821364"/>
            <a:ext cx="7772400" cy="4419600"/>
          </a:xfrm>
        </p:spPr>
        <p:txBody>
          <a:bodyPr>
            <a:normAutofit/>
          </a:bodyPr>
          <a:lstStyle/>
          <a:p>
            <a:pPr algn="l" rtl="0" eaLnBrk="1" hangingPunct="1">
              <a:buFontTx/>
              <a:buNone/>
            </a:pPr>
            <a:r>
              <a:rPr lang="en-CA" altLang="en-US" sz="3200" b="1" u="sng" dirty="0"/>
              <a:t>People</a:t>
            </a:r>
          </a:p>
          <a:p>
            <a:pPr algn="l" rtl="0" eaLnBrk="1" hangingPunct="1">
              <a:buFontTx/>
              <a:buNone/>
            </a:pPr>
            <a:endParaRPr lang="en-CA" altLang="en-US" sz="3200" b="1" u="sng" dirty="0"/>
          </a:p>
          <a:p>
            <a:pPr algn="l" rtl="0" eaLnBrk="1" hangingPunct="1">
              <a:buFontTx/>
              <a:buNone/>
            </a:pPr>
            <a:r>
              <a:rPr lang="en-CA" altLang="en-US" sz="3200" b="1" u="sng" dirty="0"/>
              <a:t>Procedures:</a:t>
            </a:r>
          </a:p>
          <a:p>
            <a:pPr algn="l" rtl="0" eaLnBrk="1" hangingPunct="1">
              <a:buFontTx/>
              <a:buNone/>
            </a:pPr>
            <a:r>
              <a:rPr lang="en-CA" altLang="en-US" sz="3200" dirty="0"/>
              <a:t>			Strategies, policies, methods, and 			rules for using a CBIS.</a:t>
            </a:r>
            <a:endParaRPr lang="en-US" altLang="en-US" sz="3200" dirty="0"/>
          </a:p>
        </p:txBody>
      </p:sp>
      <p:pic>
        <p:nvPicPr>
          <p:cNvPr id="8" name="Picture 2" descr="C:\Program Files\Microsoft Office\MEDIA\CAGCAT10\j0234687.gif">
            <a:extLst>
              <a:ext uri="{FF2B5EF4-FFF2-40B4-BE49-F238E27FC236}">
                <a16:creationId xmlns:a16="http://schemas.microsoft.com/office/drawing/2014/main" id="{A4552EBA-E17D-4790-B61A-76519EB4CE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786313"/>
            <a:ext cx="2714625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463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and Mobile Commerce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186" y="1845734"/>
            <a:ext cx="10058400" cy="402336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CA" altLang="en-US" sz="2800" b="1" u="sng" dirty="0"/>
              <a:t>E-Commerce</a:t>
            </a:r>
            <a:r>
              <a:rPr lang="en-CA" altLang="en-US" sz="2800" dirty="0"/>
              <a:t>: </a:t>
            </a:r>
          </a:p>
          <a:p>
            <a:pPr algn="l" rtl="0">
              <a:buNone/>
            </a:pPr>
            <a:r>
              <a:rPr lang="en-CA" altLang="en-US" sz="2800" dirty="0"/>
              <a:t>			Any business transaction executed electronically</a:t>
            </a:r>
          </a:p>
          <a:p>
            <a:pPr algn="l" rtl="0">
              <a:buNone/>
            </a:pPr>
            <a:endParaRPr lang="en-CA" altLang="en-US" sz="2800" dirty="0"/>
          </a:p>
          <a:p>
            <a:pPr algn="l" rtl="0">
              <a:buNone/>
            </a:pPr>
            <a:r>
              <a:rPr lang="en-CA" altLang="en-US" sz="2800" b="1" u="sng" dirty="0"/>
              <a:t>M-Commerce</a:t>
            </a:r>
            <a:r>
              <a:rPr lang="en-CA" altLang="en-US" sz="2800" dirty="0"/>
              <a:t>: </a:t>
            </a:r>
          </a:p>
          <a:p>
            <a:pPr algn="l" rtl="0">
              <a:buNone/>
            </a:pPr>
            <a:r>
              <a:rPr lang="en-CA" altLang="en-US" sz="2800" dirty="0"/>
              <a:t>			Transactions conducted anywhere, anytime</a:t>
            </a:r>
          </a:p>
          <a:p>
            <a:pPr algn="l" rtl="0">
              <a:buNone/>
            </a:pPr>
            <a:endParaRPr lang="en-CA" altLang="en-US" sz="2800" dirty="0"/>
          </a:p>
          <a:p>
            <a:pPr lvl="8" algn="l" rtl="0">
              <a:buBlip>
                <a:blip r:embed="rId2"/>
              </a:buBlip>
            </a:pPr>
            <a:r>
              <a:rPr lang="en-CA" altLang="en-US" sz="3200" dirty="0"/>
              <a:t>Relies on wireless communications			</a:t>
            </a:r>
          </a:p>
          <a:p>
            <a:pPr lvl="4" algn="l" rtl="0">
              <a:buNone/>
            </a:pPr>
            <a:endParaRPr lang="en-US" altLang="en-US" sz="1800" dirty="0"/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12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613185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TPS and ERP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altLang="en-US" sz="2800" dirty="0"/>
              <a:t>Transaction</a:t>
            </a:r>
          </a:p>
          <a:p>
            <a:pPr lvl="1" algn="l" rtl="0"/>
            <a:r>
              <a:rPr lang="en-US" altLang="en-US" sz="2400" dirty="0"/>
              <a:t>business related exchange</a:t>
            </a:r>
          </a:p>
          <a:p>
            <a:pPr lvl="1" algn="l" rtl="0"/>
            <a:r>
              <a:rPr lang="en-US" altLang="en-US" sz="2400" dirty="0"/>
              <a:t>Evidence of a business event</a:t>
            </a:r>
          </a:p>
          <a:p>
            <a:pPr algn="l" rtl="0"/>
            <a:r>
              <a:rPr lang="en-US" altLang="en-US" sz="2800" dirty="0"/>
              <a:t>Transaction Processing System (TPS)</a:t>
            </a:r>
          </a:p>
          <a:p>
            <a:pPr lvl="1" algn="l" rtl="0"/>
            <a:r>
              <a:rPr lang="en-US" altLang="en-US" sz="2400" dirty="0"/>
              <a:t>A system which records completed business transactions</a:t>
            </a:r>
          </a:p>
          <a:p>
            <a:pPr algn="l" rtl="0"/>
            <a:r>
              <a:rPr lang="en-US" altLang="en-US" sz="2800" dirty="0"/>
              <a:t>Enterprise Resource Planning (ERP)</a:t>
            </a:r>
          </a:p>
          <a:p>
            <a:pPr lvl="1" algn="l" rtl="0"/>
            <a:r>
              <a:rPr lang="en-US" altLang="en-US" sz="2400" dirty="0"/>
              <a:t>A set of integrated programs for managing the entire business operations</a:t>
            </a: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13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360526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95628"/>
            <a:ext cx="10058400" cy="1450757"/>
          </a:xfrm>
        </p:spPr>
        <p:txBody>
          <a:bodyPr/>
          <a:lstStyle/>
          <a:p>
            <a:pPr algn="ctr"/>
            <a:r>
              <a:rPr lang="en-US" b="1" dirty="0"/>
              <a:t>Business Information Systems</a:t>
            </a:r>
            <a:endParaRPr lang="ar-SY" b="1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14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251879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Information Systems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CA" altLang="en-US" sz="2800" b="1" u="sng" dirty="0"/>
              <a:t>Management Information System</a:t>
            </a:r>
            <a:r>
              <a:rPr lang="en-CA" altLang="en-US" sz="2800" b="1" dirty="0"/>
              <a:t>:</a:t>
            </a:r>
          </a:p>
          <a:p>
            <a:pPr algn="l" rtl="0">
              <a:buNone/>
            </a:pPr>
            <a:r>
              <a:rPr lang="en-CA" altLang="en-US" sz="2800" dirty="0"/>
              <a:t>		A system used to provide routine information to managers and decision makers</a:t>
            </a:r>
          </a:p>
          <a:p>
            <a:pPr algn="l" rtl="0">
              <a:buNone/>
            </a:pPr>
            <a:endParaRPr lang="en-CA" altLang="en-US" sz="2800" dirty="0"/>
          </a:p>
          <a:p>
            <a:pPr algn="l" rtl="0">
              <a:buNone/>
            </a:pPr>
            <a:r>
              <a:rPr lang="en-CA" altLang="en-US" sz="2800" b="1" u="sng" dirty="0"/>
              <a:t>Decision Support System</a:t>
            </a:r>
            <a:r>
              <a:rPr lang="en-CA" altLang="en-US" sz="2800" dirty="0"/>
              <a:t>:</a:t>
            </a:r>
          </a:p>
          <a:p>
            <a:pPr algn="l" rtl="0">
              <a:buNone/>
            </a:pPr>
            <a:r>
              <a:rPr lang="en-CA" altLang="en-US" sz="2800" dirty="0"/>
              <a:t>		A system used to support problem-specific decision making</a:t>
            </a:r>
            <a:endParaRPr lang="en-US" altLang="en-US" sz="2800" dirty="0"/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15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451130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Specialized Business I.S.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16</a:t>
            </a:fld>
            <a:endParaRPr lang="ar-SY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61788F-BFE4-4753-BC60-E36F96D18F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78191" y="1897448"/>
            <a:ext cx="7772400" cy="3738562"/>
          </a:xfrm>
        </p:spPr>
        <p:txBody>
          <a:bodyPr>
            <a:normAutofit/>
          </a:bodyPr>
          <a:lstStyle/>
          <a:p>
            <a:pPr algn="l" rtl="0" eaLnBrk="1" hangingPunct="1">
              <a:buFontTx/>
              <a:buNone/>
            </a:pPr>
            <a:r>
              <a:rPr lang="en-CA" altLang="en-US" sz="2800" b="1" u="sng" dirty="0"/>
              <a:t>Artificial Intelligence (AI):</a:t>
            </a:r>
          </a:p>
          <a:p>
            <a:pPr algn="l" rtl="0" eaLnBrk="1" hangingPunct="1">
              <a:buFontTx/>
              <a:buNone/>
            </a:pPr>
            <a:endParaRPr lang="en-CA" altLang="en-US" sz="2800" b="1" u="sng" dirty="0"/>
          </a:p>
          <a:p>
            <a:pPr algn="l" rtl="0" eaLnBrk="1" hangingPunct="1">
              <a:buFontTx/>
              <a:buNone/>
            </a:pPr>
            <a:r>
              <a:rPr lang="en-CA" altLang="en-US" sz="2800" dirty="0"/>
              <a:t>	A field in which the computer takes on the characteristics of human intelligence</a:t>
            </a:r>
          </a:p>
          <a:p>
            <a:pPr algn="l" rtl="0" eaLnBrk="1" hangingPunct="1">
              <a:buFontTx/>
              <a:buNone/>
            </a:pPr>
            <a:endParaRPr lang="en-CA" altLang="en-US" sz="2800" dirty="0"/>
          </a:p>
        </p:txBody>
      </p:sp>
      <p:pic>
        <p:nvPicPr>
          <p:cNvPr id="8" name="Picture 2" descr="http://www.cs.lth.se/DAT125/olderstuff/2004/aibo.jpg">
            <a:extLst>
              <a:ext uri="{FF2B5EF4-FFF2-40B4-BE49-F238E27FC236}">
                <a16:creationId xmlns:a16="http://schemas.microsoft.com/office/drawing/2014/main" id="{373A5851-B9E1-418B-BE9F-E153616FA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064" y="2326866"/>
            <a:ext cx="2236787" cy="287972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622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Specialized Business I.S.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17</a:t>
            </a:fld>
            <a:endParaRPr lang="ar-SY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61788F-BFE4-4753-BC60-E36F96D18F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78190" y="1897448"/>
            <a:ext cx="8456463" cy="3738562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CA" altLang="en-US" sz="2800" b="1" u="sng" dirty="0"/>
              <a:t>Expert System</a:t>
            </a:r>
            <a:r>
              <a:rPr lang="en-CA" altLang="en-US" sz="2800" b="1" dirty="0"/>
              <a:t>:</a:t>
            </a:r>
          </a:p>
          <a:p>
            <a:pPr algn="l" rtl="0">
              <a:buNone/>
            </a:pPr>
            <a:r>
              <a:rPr lang="en-CA" altLang="en-US" sz="2800" dirty="0"/>
              <a:t>	A system that gives a computer the ability to make suggestions and act like an expert in a particular field.</a:t>
            </a:r>
          </a:p>
          <a:p>
            <a:pPr algn="l" rtl="0">
              <a:buNone/>
            </a:pPr>
            <a:r>
              <a:rPr lang="en-CA" altLang="en-US" sz="2800" b="1" dirty="0"/>
              <a:t>	</a:t>
            </a:r>
          </a:p>
          <a:p>
            <a:pPr algn="l" rtl="0">
              <a:buNone/>
            </a:pPr>
            <a:r>
              <a:rPr lang="en-CA" altLang="en-US" sz="2800" b="1" dirty="0"/>
              <a:t>	Knowledge Base:</a:t>
            </a:r>
          </a:p>
          <a:p>
            <a:pPr lvl="3" algn="l" rtl="0">
              <a:buNone/>
            </a:pPr>
            <a:r>
              <a:rPr lang="en-CA" altLang="en-US" sz="3600" dirty="0"/>
              <a:t>	The collection of data, rules, procedures, and relationships that must be followed to achieve value or the proper outcome.</a:t>
            </a:r>
            <a:endParaRPr lang="en-US" altLang="en-US" sz="3600" dirty="0"/>
          </a:p>
          <a:p>
            <a:pPr algn="l" rtl="0"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26874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Specialized Business I.S.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18</a:t>
            </a:fld>
            <a:endParaRPr lang="ar-SY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290798-1139-4A72-8700-939E36216F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00496" y="1873405"/>
            <a:ext cx="7772400" cy="418925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CA" altLang="en-US" sz="3000" b="1" u="sng" dirty="0"/>
              <a:t>Virtual Reality:</a:t>
            </a:r>
          </a:p>
          <a:p>
            <a:pPr algn="l" rtl="0" eaLnBrk="1" hangingPunct="1">
              <a:buFontTx/>
              <a:buNone/>
            </a:pPr>
            <a:endParaRPr lang="en-CA" altLang="en-US" dirty="0"/>
          </a:p>
          <a:p>
            <a:pPr algn="l" rtl="0" eaLnBrk="1" hangingPunct="1">
              <a:buFontTx/>
              <a:buNone/>
            </a:pPr>
            <a:r>
              <a:rPr lang="en-CA" altLang="en-US" dirty="0"/>
              <a:t>	</a:t>
            </a:r>
            <a:r>
              <a:rPr lang="en-CA" altLang="en-US" sz="3600" dirty="0"/>
              <a:t>The simulation of a real or imagined environment that can be experienced visually in three dimensions</a:t>
            </a:r>
            <a:endParaRPr lang="en-US" altLang="en-US" sz="3600" dirty="0"/>
          </a:p>
        </p:txBody>
      </p:sp>
      <p:pic>
        <p:nvPicPr>
          <p:cNvPr id="7" name="Picture 4" descr="http://static.howstuffworks.com/gif/virtual-reality-8.jpg">
            <a:extLst>
              <a:ext uri="{FF2B5EF4-FFF2-40B4-BE49-F238E27FC236}">
                <a16:creationId xmlns:a16="http://schemas.microsoft.com/office/drawing/2014/main" id="{07FD90EC-939F-4D55-AA06-66F38D6A1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33" y="3160441"/>
            <a:ext cx="2533650" cy="1960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976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95628"/>
            <a:ext cx="10058400" cy="1450757"/>
          </a:xfrm>
        </p:spPr>
        <p:txBody>
          <a:bodyPr/>
          <a:lstStyle/>
          <a:p>
            <a:pPr algn="ctr"/>
            <a:r>
              <a:rPr lang="en-US" b="1" dirty="0"/>
              <a:t>Systems Development</a:t>
            </a:r>
            <a:endParaRPr lang="ar-SY" b="1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19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4997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9021D1-59C4-8CCD-9FA9-8CA7E3232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Topics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4C1D13-9ACC-3421-D06B-9A48D8A4C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73005"/>
          </a:xfrm>
        </p:spPr>
        <p:txBody>
          <a:bodyPr>
            <a:noAutofit/>
          </a:bodyPr>
          <a:lstStyle/>
          <a:p>
            <a:pPr algn="l" rtl="0"/>
            <a:r>
              <a:rPr lang="en-US" sz="2200" b="0" i="0" u="none" strike="noStrike" baseline="0" dirty="0">
                <a:solidFill>
                  <a:srgbClr val="A14DA4"/>
                </a:solidFill>
                <a:latin typeface="Georgia" panose="02040502050405020303" pitchFamily="18" charset="0"/>
              </a:rPr>
              <a:t>• 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Introduction to Information Systems (IS) Auditing</a:t>
            </a:r>
          </a:p>
          <a:p>
            <a:pPr lvl="1" algn="l" rtl="0"/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Risk in Information Systems</a:t>
            </a:r>
          </a:p>
          <a:p>
            <a:pPr lvl="1" algn="l" rtl="0"/>
            <a:r>
              <a:rPr lang="en-US" b="0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Internal Controls of Information Systems</a:t>
            </a:r>
          </a:p>
          <a:p>
            <a:pPr algn="l" rtl="0"/>
            <a:r>
              <a:rPr lang="en-US" sz="2200" b="0" i="0" u="none" strike="noStrike" baseline="0" dirty="0">
                <a:solidFill>
                  <a:srgbClr val="A14DA4"/>
                </a:solidFill>
                <a:latin typeface="Georgia" panose="02040502050405020303" pitchFamily="18" charset="0"/>
              </a:rPr>
              <a:t>• 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IS Auditing Procedure</a:t>
            </a:r>
            <a:endParaRPr lang="en-US" sz="2000" b="0" i="0" u="none" strike="noStrike" baseline="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algn="l" rtl="0"/>
            <a:r>
              <a:rPr lang="en-US" sz="2200" b="0" i="0" u="none" strike="noStrike" baseline="0" dirty="0">
                <a:solidFill>
                  <a:srgbClr val="A14DA4"/>
                </a:solidFill>
                <a:latin typeface="Georgia" panose="02040502050405020303" pitchFamily="18" charset="0"/>
              </a:rPr>
              <a:t>• </a:t>
            </a:r>
            <a:r>
              <a:rPr lang="en-US" sz="2200" b="0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Business Application Development and the Roles of IS Auditors</a:t>
            </a:r>
          </a:p>
          <a:p>
            <a:pPr lvl="1" algn="l" rtl="0"/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Business Application Development Process</a:t>
            </a:r>
          </a:p>
          <a:p>
            <a:pPr lvl="1" algn="l" rtl="0"/>
            <a:r>
              <a:rPr lang="en-US" b="0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Risk of 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Business Application Development</a:t>
            </a:r>
          </a:p>
          <a:p>
            <a:pPr lvl="1" algn="l" rtl="0"/>
            <a:r>
              <a:rPr lang="en-US" b="0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Rol</a:t>
            </a:r>
            <a:r>
              <a:rPr lang="en-US" dirty="0">
                <a:solidFill>
                  <a:srgbClr val="000000"/>
                </a:solidFill>
                <a:latin typeface="Georgia" panose="02040502050405020303" pitchFamily="18" charset="0"/>
              </a:rPr>
              <a:t>e of IS Auditors in Business Application Development</a:t>
            </a:r>
          </a:p>
          <a:p>
            <a:pPr algn="l" rtl="0"/>
            <a:r>
              <a:rPr lang="en-US" sz="2000" b="0" i="0" u="none" strike="noStrike" baseline="0" dirty="0">
                <a:solidFill>
                  <a:srgbClr val="A14DA4"/>
                </a:solidFill>
                <a:latin typeface="Georgia" panose="02040502050405020303" pitchFamily="18" charset="0"/>
              </a:rPr>
              <a:t>• </a:t>
            </a:r>
            <a:r>
              <a:rPr lang="en-US" sz="2000" b="0" i="0" u="none" strike="noStrike" baseline="0" dirty="0">
                <a:solidFill>
                  <a:schemeClr val="tx1"/>
                </a:solidFill>
                <a:latin typeface="Georgia" panose="02040502050405020303" pitchFamily="18" charset="0"/>
              </a:rPr>
              <a:t>IS Maintenance and Controls</a:t>
            </a:r>
          </a:p>
          <a:p>
            <a:pPr lvl="1" algn="l" rtl="0"/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IS Maintenance Practices</a:t>
            </a:r>
          </a:p>
          <a:p>
            <a:pPr lvl="1" algn="l" rtl="0"/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Change Management</a:t>
            </a:r>
          </a:p>
          <a:p>
            <a:pPr lvl="1" algn="l" rtl="0"/>
            <a:r>
              <a:rPr lang="en-US" b="0" i="0" u="none" strike="noStrike" baseline="0" dirty="0">
                <a:solidFill>
                  <a:schemeClr val="tx1"/>
                </a:solidFill>
                <a:latin typeface="Georgia" panose="02040502050405020303" pitchFamily="18" charset="0"/>
              </a:rPr>
              <a:t>IS Controls</a:t>
            </a: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1DAE88-12EF-D0DE-5A2C-C1C09A098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2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416565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Development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l" defTabSz="457200" rtl="0" fontAlgn="base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CA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activity of creating or modifying existing business information systems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20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110395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Systems Development</a:t>
            </a:r>
            <a:endParaRPr lang="ar-SY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BB08D7C-EA3B-43ED-A9CF-E90C46168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Systems Investigation and Analysis</a:t>
            </a:r>
          </a:p>
          <a:p>
            <a:pPr lvl="1" algn="l" rtl="0"/>
            <a:r>
              <a:rPr lang="en-US" sz="2400" dirty="0"/>
              <a:t>Understand the problem and potential solutions</a:t>
            </a:r>
          </a:p>
          <a:p>
            <a:pPr algn="l" rtl="0"/>
            <a:r>
              <a:rPr lang="en-CA" altLang="en-US" sz="2800" b="1" dirty="0"/>
              <a:t>Systems Design, Implementation, Maintenance and Review</a:t>
            </a:r>
            <a:endParaRPr lang="en-US" altLang="en-US" sz="2400" b="1" dirty="0"/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CA" altLang="en-US" sz="2400" dirty="0"/>
              <a:t>Determine how the new system will meet business needs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CA" altLang="en-US" sz="2400" dirty="0"/>
              <a:t>Put the new system into operation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CA" altLang="en-US" sz="2400" dirty="0"/>
              <a:t>Ensure the system continues to meet changing business needs</a:t>
            </a:r>
            <a:endParaRPr lang="en-US" altLang="en-US" sz="2400" dirty="0"/>
          </a:p>
          <a:p>
            <a:pPr lvl="1" algn="l" rtl="0"/>
            <a:endParaRPr lang="en-US" sz="24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21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12590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Systems in Society</a:t>
            </a:r>
            <a:endParaRPr lang="ar-SY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BB08D7C-EA3B-43ED-A9CF-E90C46168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Security, Privacy Ethical issues in information systems and the Internet</a:t>
            </a:r>
          </a:p>
          <a:p>
            <a:pPr algn="l" rtl="0"/>
            <a:r>
              <a:rPr lang="en-US" altLang="en-US" sz="2800" b="1" dirty="0"/>
              <a:t>Computer Literacy: </a:t>
            </a:r>
            <a:r>
              <a:rPr lang="en-CA" altLang="en-US" sz="2400" dirty="0"/>
              <a:t>Knowledge of computer systems and equipment and the ways they function</a:t>
            </a:r>
            <a:endParaRPr lang="en-US" altLang="en-US" sz="2400" dirty="0"/>
          </a:p>
          <a:p>
            <a:pPr lvl="1" algn="l" rtl="0"/>
            <a:endParaRPr lang="en-US" sz="24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22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6516855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General Information Systems Diagram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23</a:t>
            </a:fld>
            <a:endParaRPr lang="ar-S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4AA80B-3AD2-45CE-B4D5-2255265B9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146" y="4023360"/>
            <a:ext cx="1071562" cy="5000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dirty="0">
                <a:solidFill>
                  <a:srgbClr val="0D0D0D"/>
                </a:solidFill>
                <a:latin typeface="Times" panose="02020603050405020304" pitchFamily="18" charset="0"/>
              </a:rPr>
              <a:t>Data</a:t>
            </a:r>
            <a:endParaRPr lang="en-US" altLang="en-US" dirty="0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2AB66-3E65-4722-96C2-29E84AA69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896" y="4023360"/>
            <a:ext cx="1000125" cy="5000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Input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4FC6AD-ED59-46EC-B6AB-F737EAAF0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6896" y="6166485"/>
            <a:ext cx="1785937" cy="4286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Feedback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27140F-8B5E-4204-896B-5F2C2CB7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771" y="5166360"/>
            <a:ext cx="1357312" cy="5000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Control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651D0A-17FE-495C-B914-7750FDCA5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7333" y="3951922"/>
            <a:ext cx="2143125" cy="64293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Information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FF41BF-E574-4617-A123-106C77720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7271" y="1737360"/>
            <a:ext cx="2428875" cy="10001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Management Decisions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87A42F-7EFD-4EF5-B46F-9040C5606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4271" y="4023360"/>
            <a:ext cx="1285875" cy="5000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Output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F5B51C-B5FF-4ADE-9E6D-87BC5C5AE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33" y="4023360"/>
            <a:ext cx="1500188" cy="5000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rgbClr val="0D0D0D"/>
                </a:solidFill>
                <a:latin typeface="Times" panose="02020603050405020304" pitchFamily="18" charset="0"/>
              </a:rPr>
              <a:t>Process</a:t>
            </a:r>
            <a:endParaRPr lang="en-US" altLang="en-US">
              <a:solidFill>
                <a:srgbClr val="0D0D0D"/>
              </a:solidFill>
              <a:latin typeface="Times" panose="02020603050405020304" pitchFamily="18" charset="0"/>
            </a:endParaRPr>
          </a:p>
        </p:txBody>
      </p:sp>
      <p:cxnSp>
        <p:nvCxnSpPr>
          <p:cNvPr id="15" name="Elbow Connector 15">
            <a:extLst>
              <a:ext uri="{FF2B5EF4-FFF2-40B4-BE49-F238E27FC236}">
                <a16:creationId xmlns:a16="http://schemas.microsoft.com/office/drawing/2014/main" id="{F0AA2E86-35DB-4948-92E0-F25AC5E5C971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756708" y="4274185"/>
            <a:ext cx="357188" cy="1587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Elbow Connector 18">
            <a:extLst>
              <a:ext uri="{FF2B5EF4-FFF2-40B4-BE49-F238E27FC236}">
                <a16:creationId xmlns:a16="http://schemas.microsoft.com/office/drawing/2014/main" id="{6664925C-FF34-426B-9EDD-C854A51348C0}"/>
              </a:ext>
            </a:extLst>
          </p:cNvPr>
          <p:cNvCxnSpPr>
            <a:cxnSpLocks noChangeShapeType="1"/>
            <a:stCxn id="8" idx="3"/>
            <a:endCxn id="14" idx="1"/>
          </p:cNvCxnSpPr>
          <p:nvPr/>
        </p:nvCxnSpPr>
        <p:spPr bwMode="auto">
          <a:xfrm>
            <a:off x="4114021" y="4274185"/>
            <a:ext cx="214312" cy="1587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Elbow Connector 28">
            <a:extLst>
              <a:ext uri="{FF2B5EF4-FFF2-40B4-BE49-F238E27FC236}">
                <a16:creationId xmlns:a16="http://schemas.microsoft.com/office/drawing/2014/main" id="{33218D56-3AA8-4347-8309-917AC12AC5D2}"/>
              </a:ext>
            </a:extLst>
          </p:cNvPr>
          <p:cNvCxnSpPr>
            <a:cxnSpLocks noChangeShapeType="1"/>
            <a:stCxn id="14" idx="3"/>
            <a:endCxn id="13" idx="1"/>
          </p:cNvCxnSpPr>
          <p:nvPr/>
        </p:nvCxnSpPr>
        <p:spPr bwMode="auto">
          <a:xfrm>
            <a:off x="5828521" y="4274185"/>
            <a:ext cx="285750" cy="1587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Elbow Connector 34">
            <a:extLst>
              <a:ext uri="{FF2B5EF4-FFF2-40B4-BE49-F238E27FC236}">
                <a16:creationId xmlns:a16="http://schemas.microsoft.com/office/drawing/2014/main" id="{B110310A-C940-4697-B0CA-83257E1DA94B}"/>
              </a:ext>
            </a:extLst>
          </p:cNvPr>
          <p:cNvCxnSpPr>
            <a:cxnSpLocks noChangeShapeType="1"/>
            <a:stCxn id="13" idx="3"/>
            <a:endCxn id="11" idx="1"/>
          </p:cNvCxnSpPr>
          <p:nvPr/>
        </p:nvCxnSpPr>
        <p:spPr bwMode="auto">
          <a:xfrm>
            <a:off x="7400146" y="4274185"/>
            <a:ext cx="357187" cy="0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Rectangle 39">
            <a:extLst>
              <a:ext uri="{FF2B5EF4-FFF2-40B4-BE49-F238E27FC236}">
                <a16:creationId xmlns:a16="http://schemas.microsoft.com/office/drawing/2014/main" id="{C6296577-9258-4D1F-90C2-151894127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021" y="3594735"/>
            <a:ext cx="4500562" cy="2357437"/>
          </a:xfrm>
          <a:prstGeom prst="rect">
            <a:avLst/>
          </a:prstGeom>
          <a:noFill/>
          <a:ln w="222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cxnSp>
        <p:nvCxnSpPr>
          <p:cNvPr id="20" name="Shape 42">
            <a:extLst>
              <a:ext uri="{FF2B5EF4-FFF2-40B4-BE49-F238E27FC236}">
                <a16:creationId xmlns:a16="http://schemas.microsoft.com/office/drawing/2014/main" id="{4D9A3E72-ED9D-40A5-A4BF-EA7D754313AC}"/>
              </a:ext>
            </a:extLst>
          </p:cNvPr>
          <p:cNvCxnSpPr>
            <a:cxnSpLocks noChangeShapeType="1"/>
            <a:stCxn id="13" idx="2"/>
          </p:cNvCxnSpPr>
          <p:nvPr/>
        </p:nvCxnSpPr>
        <p:spPr bwMode="auto">
          <a:xfrm rot="5400000">
            <a:off x="5864240" y="4487703"/>
            <a:ext cx="857250" cy="928687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hape 44">
            <a:extLst>
              <a:ext uri="{FF2B5EF4-FFF2-40B4-BE49-F238E27FC236}">
                <a16:creationId xmlns:a16="http://schemas.microsoft.com/office/drawing/2014/main" id="{2FB69B04-E760-4322-8E12-5553D0BDF0B3}"/>
              </a:ext>
            </a:extLst>
          </p:cNvPr>
          <p:cNvCxnSpPr>
            <a:cxnSpLocks noChangeShapeType="1"/>
            <a:stCxn id="10" idx="1"/>
          </p:cNvCxnSpPr>
          <p:nvPr/>
        </p:nvCxnSpPr>
        <p:spPr bwMode="auto">
          <a:xfrm rot="10800000">
            <a:off x="3613958" y="4594860"/>
            <a:ext cx="785813" cy="822325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hape 49">
            <a:extLst>
              <a:ext uri="{FF2B5EF4-FFF2-40B4-BE49-F238E27FC236}">
                <a16:creationId xmlns:a16="http://schemas.microsoft.com/office/drawing/2014/main" id="{3B174E34-9954-49D5-B1D8-8E33B0FFB3F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2256646" y="4594860"/>
            <a:ext cx="2000250" cy="1822450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hape 53">
            <a:extLst>
              <a:ext uri="{FF2B5EF4-FFF2-40B4-BE49-F238E27FC236}">
                <a16:creationId xmlns:a16="http://schemas.microsoft.com/office/drawing/2014/main" id="{ED05EE1A-4A7A-4483-88A0-0C811B2274A4}"/>
              </a:ext>
            </a:extLst>
          </p:cNvPr>
          <p:cNvCxnSpPr>
            <a:cxnSpLocks noChangeShapeType="1"/>
            <a:stCxn id="11" idx="2"/>
          </p:cNvCxnSpPr>
          <p:nvPr/>
        </p:nvCxnSpPr>
        <p:spPr bwMode="auto">
          <a:xfrm rot="5400000">
            <a:off x="6578615" y="4059078"/>
            <a:ext cx="1714500" cy="2786063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Elbow Connector 57">
            <a:extLst>
              <a:ext uri="{FF2B5EF4-FFF2-40B4-BE49-F238E27FC236}">
                <a16:creationId xmlns:a16="http://schemas.microsoft.com/office/drawing/2014/main" id="{790CF225-5AC9-4FE8-984F-C29B18E8B7D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8221677" y="3344704"/>
            <a:ext cx="1214437" cy="0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TextBox 61">
            <a:extLst>
              <a:ext uri="{FF2B5EF4-FFF2-40B4-BE49-F238E27FC236}">
                <a16:creationId xmlns:a16="http://schemas.microsoft.com/office/drawing/2014/main" id="{C1FD0A6B-E0E0-44EA-A515-B3741AB3E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833" y="4094797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6" name="Rectangle 62">
            <a:extLst>
              <a:ext uri="{FF2B5EF4-FFF2-40B4-BE49-F238E27FC236}">
                <a16:creationId xmlns:a16="http://schemas.microsoft.com/office/drawing/2014/main" id="{C355DDDD-EFF1-4ECC-B50E-F38C93991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2458" y="2666047"/>
            <a:ext cx="44291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chemeClr val="tx1"/>
                </a:solidFill>
                <a:latin typeface="Times" panose="02020603050405020304" pitchFamily="18" charset="0"/>
              </a:rPr>
              <a:t>(Environment)</a:t>
            </a:r>
            <a:endParaRPr lang="en-US" altLang="en-US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67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9" grpId="0" animBg="1"/>
      <p:bldP spid="2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vs Information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CA" altLang="en-US" sz="2800" b="1" u="sng" dirty="0"/>
              <a:t>Data:</a:t>
            </a:r>
          </a:p>
          <a:p>
            <a:pPr algn="l" rtl="0">
              <a:buNone/>
            </a:pPr>
            <a:r>
              <a:rPr lang="en-CA" altLang="en-US" sz="2800" dirty="0"/>
              <a:t>	Raw unorganized facts</a:t>
            </a:r>
          </a:p>
          <a:p>
            <a:pPr algn="l" rtl="0">
              <a:buNone/>
            </a:pPr>
            <a:endParaRPr lang="en-CA" altLang="en-US" sz="2800" dirty="0"/>
          </a:p>
          <a:p>
            <a:pPr algn="l" rtl="0">
              <a:buNone/>
            </a:pPr>
            <a:r>
              <a:rPr lang="en-CA" altLang="en-US" sz="2800" b="1" u="sng" dirty="0"/>
              <a:t>Information:</a:t>
            </a:r>
          </a:p>
          <a:p>
            <a:pPr algn="l" rtl="0">
              <a:buNone/>
            </a:pPr>
            <a:r>
              <a:rPr lang="en-CA" altLang="en-US" sz="2800" dirty="0"/>
              <a:t>	Data organized in a meaningful way for the user (in consideration of the environment)</a:t>
            </a:r>
            <a:endParaRPr lang="en-US" altLang="en-US" sz="2800" dirty="0"/>
          </a:p>
          <a:p>
            <a:pPr lvl="0" algn="l" rtl="0"/>
            <a:endParaRPr lang="en-US" sz="28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24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378390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Information Systems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CA" altLang="en-US" sz="3200" dirty="0"/>
              <a:t>Each organization has a unique culture, or fundamental set of assumptions, values, and ways of doing things, that has been accepted by most of its members</a:t>
            </a:r>
            <a:endParaRPr lang="en-US" altLang="en-US" sz="3200" dirty="0"/>
          </a:p>
          <a:p>
            <a:pPr lvl="0" algn="l" rtl="0"/>
            <a:endParaRPr lang="en-US" sz="32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25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398055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Information Systems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639" y="1845734"/>
            <a:ext cx="10388476" cy="402336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CA" altLang="en-US" sz="2800" b="1" u="sng" dirty="0"/>
              <a:t>Environment:</a:t>
            </a:r>
          </a:p>
          <a:p>
            <a:pPr lvl="2" algn="l" rtl="0"/>
            <a:r>
              <a:rPr lang="en-CA" altLang="en-US" sz="1800" dirty="0"/>
              <a:t>Business - other functional areas</a:t>
            </a:r>
          </a:p>
          <a:p>
            <a:pPr lvl="2" algn="l" rtl="0"/>
            <a:r>
              <a:rPr lang="en-CA" altLang="en-US" sz="1800" dirty="0"/>
              <a:t>Computer – hardware, software, other IS</a:t>
            </a:r>
          </a:p>
          <a:p>
            <a:pPr lvl="2" algn="l" rtl="0"/>
            <a:endParaRPr lang="en-CA" altLang="en-US" sz="1800" dirty="0"/>
          </a:p>
          <a:p>
            <a:pPr algn="l" rtl="0">
              <a:buNone/>
            </a:pPr>
            <a:r>
              <a:rPr lang="en-CA" altLang="en-US" sz="2800" b="1" u="sng" dirty="0"/>
              <a:t>Sub System:</a:t>
            </a:r>
          </a:p>
          <a:p>
            <a:pPr algn="l" rtl="0">
              <a:buNone/>
            </a:pPr>
            <a:r>
              <a:rPr lang="en-CA" altLang="en-US" sz="2800" dirty="0"/>
              <a:t>	Component of a larger system</a:t>
            </a:r>
          </a:p>
          <a:p>
            <a:pPr algn="l" rtl="0">
              <a:buNone/>
            </a:pPr>
            <a:endParaRPr lang="en-CA" altLang="en-US" sz="2800" dirty="0"/>
          </a:p>
          <a:p>
            <a:pPr algn="l" rtl="0">
              <a:buNone/>
            </a:pPr>
            <a:r>
              <a:rPr lang="en-CA" altLang="en-US" sz="2800" b="1" u="sng" dirty="0"/>
              <a:t>System Boundary:</a:t>
            </a:r>
          </a:p>
          <a:p>
            <a:pPr algn="l" rtl="0">
              <a:buNone/>
            </a:pPr>
            <a:r>
              <a:rPr lang="en-CA" altLang="en-US" sz="2800" dirty="0"/>
              <a:t>	Interaction with environment (user or other system) via an interface</a:t>
            </a:r>
            <a:endParaRPr lang="en-US" altLang="en-US" sz="28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26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96357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System Activities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639" y="1845734"/>
            <a:ext cx="10388476" cy="4023360"/>
          </a:xfrm>
        </p:spPr>
        <p:txBody>
          <a:bodyPr>
            <a:normAutofit/>
          </a:bodyPr>
          <a:lstStyle/>
          <a:p>
            <a:pPr marL="514350" indent="-514350" algn="l" rtl="0">
              <a:buFontTx/>
              <a:buAutoNum type="arabicPeriod"/>
            </a:pPr>
            <a:r>
              <a:rPr lang="en-CA" altLang="en-US" sz="2800" dirty="0"/>
              <a:t>Input of Data Resources</a:t>
            </a:r>
          </a:p>
          <a:p>
            <a:pPr marL="514350" indent="-514350" algn="l" rtl="0">
              <a:buFontTx/>
              <a:buAutoNum type="arabicPeriod"/>
            </a:pPr>
            <a:r>
              <a:rPr lang="en-CA" altLang="en-US" sz="2800" dirty="0"/>
              <a:t>Process Data into Information</a:t>
            </a:r>
          </a:p>
          <a:p>
            <a:pPr marL="514350" indent="-514350" algn="l" rtl="0">
              <a:buFontTx/>
              <a:buAutoNum type="arabicPeriod"/>
            </a:pPr>
            <a:r>
              <a:rPr lang="en-CA" altLang="en-US" sz="2800" dirty="0"/>
              <a:t>Output of Information</a:t>
            </a:r>
            <a:endParaRPr lang="en-US" altLang="en-US" sz="2800" dirty="0"/>
          </a:p>
          <a:p>
            <a:pPr algn="l" rtl="0">
              <a:buNone/>
            </a:pPr>
            <a:endParaRPr lang="en-US" altLang="en-US" sz="28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27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6945541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of Data Resources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639" y="1845734"/>
            <a:ext cx="10388476" cy="4023360"/>
          </a:xfrm>
        </p:spPr>
        <p:txBody>
          <a:bodyPr>
            <a:normAutofit/>
          </a:bodyPr>
          <a:lstStyle/>
          <a:p>
            <a:pPr lvl="1" algn="l" rtl="0">
              <a:buFont typeface="Wingdings" panose="05000000000000000000" pitchFamily="2" charset="2"/>
              <a:buChar char="q"/>
            </a:pPr>
            <a:r>
              <a:rPr lang="en-US" altLang="en-US" sz="2600" dirty="0"/>
              <a:t>Data entry</a:t>
            </a:r>
          </a:p>
          <a:p>
            <a:pPr lvl="1" algn="l" rtl="0">
              <a:buFont typeface="Wingdings" panose="05000000000000000000" pitchFamily="2" charset="2"/>
              <a:buChar char="q"/>
            </a:pPr>
            <a:r>
              <a:rPr lang="en-US" altLang="en-US" sz="2600" dirty="0"/>
              <a:t>Editing</a:t>
            </a:r>
          </a:p>
          <a:p>
            <a:pPr lvl="1" algn="l" rtl="0">
              <a:buFont typeface="Wingdings" panose="05000000000000000000" pitchFamily="2" charset="2"/>
              <a:buChar char="q"/>
            </a:pPr>
            <a:r>
              <a:rPr lang="en-US" altLang="en-US" sz="2600" dirty="0"/>
              <a:t>Machine readable</a:t>
            </a:r>
          </a:p>
          <a:p>
            <a:pPr lvl="1" algn="l" rtl="0">
              <a:buFont typeface="Wingdings" panose="05000000000000000000" pitchFamily="2" charset="2"/>
              <a:buChar char="q"/>
            </a:pPr>
            <a:r>
              <a:rPr lang="en-US" altLang="en-US" sz="2600" dirty="0"/>
              <a:t>Source documents</a:t>
            </a:r>
          </a:p>
          <a:p>
            <a:pPr lvl="3" algn="l" rtl="0"/>
            <a:r>
              <a:rPr lang="en-US" altLang="en-US" sz="2000" dirty="0"/>
              <a:t>Formal record of a transaction</a:t>
            </a:r>
          </a:p>
          <a:p>
            <a:pPr algn="l" rtl="0"/>
            <a:r>
              <a:rPr lang="en-US" altLang="en-US" sz="2800" dirty="0"/>
              <a:t>User interface</a:t>
            </a:r>
          </a:p>
          <a:p>
            <a:pPr lvl="1" algn="l" rtl="0"/>
            <a:r>
              <a:rPr lang="en-US" altLang="en-US" sz="2400" dirty="0"/>
              <a:t>How users interact with information system</a:t>
            </a:r>
          </a:p>
          <a:p>
            <a:pPr lvl="1" algn="l" rtl="0"/>
            <a:r>
              <a:rPr lang="en-US" altLang="en-US" sz="2400" dirty="0"/>
              <a:t>Optical scanning; menu; prompts; fill in blanks</a:t>
            </a: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28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1354271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Data into Information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639" y="1845734"/>
            <a:ext cx="10388476" cy="4023360"/>
          </a:xfrm>
        </p:spPr>
        <p:txBody>
          <a:bodyPr>
            <a:normAutofit/>
          </a:bodyPr>
          <a:lstStyle/>
          <a:p>
            <a:pPr lvl="1" algn="l" rtl="0">
              <a:buFont typeface="Arial" panose="020B0604020202020204" pitchFamily="34" charset="0"/>
              <a:buChar char="•"/>
            </a:pPr>
            <a:r>
              <a:rPr lang="en-US" altLang="en-US" sz="2600" dirty="0"/>
              <a:t>Calculate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US" altLang="en-US" sz="2600" dirty="0"/>
              <a:t>Compare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US" altLang="en-US" sz="2600" dirty="0"/>
              <a:t>Sort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US" altLang="en-US" sz="2600" dirty="0"/>
              <a:t>Classify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US" altLang="en-US" sz="2600" dirty="0"/>
              <a:t>Summarize</a:t>
            </a:r>
          </a:p>
          <a:p>
            <a:pPr algn="l" rtl="0">
              <a:buFontTx/>
              <a:buNone/>
            </a:pPr>
            <a:r>
              <a:rPr lang="en-US" altLang="en-US" sz="2800" dirty="0"/>
              <a:t>The quality of the data must be maintained by a continual process of correcting and updating activities</a:t>
            </a: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29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78697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Font typeface="Arial" panose="020B0604020202020204" pitchFamily="34" charset="0"/>
              <a:buChar char="•"/>
            </a:pPr>
            <a:r>
              <a:rPr lang="en-US" sz="2200" dirty="0"/>
              <a:t> This course is in based on:</a:t>
            </a:r>
          </a:p>
          <a:p>
            <a:pPr lvl="1" algn="l" rtl="0">
              <a:buFont typeface="Arial" panose="020B0604020202020204" pitchFamily="34" charset="0"/>
              <a:buChar char="•"/>
            </a:pPr>
            <a:r>
              <a:rPr lang="en-US" sz="2000" dirty="0"/>
              <a:t>“</a:t>
            </a:r>
            <a:r>
              <a:rPr lang="en-US" sz="2000" b="1" dirty="0"/>
              <a:t>Information Systems Auditing, Controls and Assurance</a:t>
            </a:r>
            <a:r>
              <a:rPr lang="en-US" sz="2000" dirty="0"/>
              <a:t>” by Prof. Garvin Percy Dias</a:t>
            </a:r>
          </a:p>
          <a:p>
            <a:pPr lvl="2" algn="l" rtl="0">
              <a:buFont typeface="Arial" panose="020B0604020202020204" pitchFamily="34" charset="0"/>
              <a:buChar char="•"/>
            </a:pPr>
            <a:r>
              <a:rPr lang="en-US" sz="1600" dirty="0"/>
              <a:t>Hong Kong University of Science and Technology  </a:t>
            </a:r>
          </a:p>
          <a:p>
            <a:pPr lvl="2" algn="l" rtl="0">
              <a:buFont typeface="Arial" panose="020B0604020202020204" pitchFamily="34" charset="0"/>
              <a:buChar char="•"/>
            </a:pPr>
            <a:endParaRPr lang="en-US" sz="1600" dirty="0"/>
          </a:p>
          <a:p>
            <a:pPr lvl="1" algn="l" rtl="0">
              <a:buFont typeface="Arial" panose="020B0604020202020204" pitchFamily="34" charset="0"/>
              <a:buChar char="•"/>
            </a:pPr>
            <a:endParaRPr lang="ar-SY" sz="22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3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6098132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of Information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639" y="1845734"/>
            <a:ext cx="10388476" cy="4023360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800" dirty="0"/>
              <a:t>Transmit information to users</a:t>
            </a:r>
          </a:p>
          <a:p>
            <a:pPr lvl="1" algn="l" rtl="0"/>
            <a:r>
              <a:rPr lang="en-US" altLang="en-US" sz="2400" dirty="0"/>
              <a:t>Display; paper; audio</a:t>
            </a:r>
          </a:p>
          <a:p>
            <a:pPr algn="l" rtl="0"/>
            <a:r>
              <a:rPr lang="en-US" altLang="en-US" sz="2800" dirty="0"/>
              <a:t>Storage of data</a:t>
            </a:r>
          </a:p>
          <a:p>
            <a:pPr lvl="1" algn="l" rtl="0"/>
            <a:r>
              <a:rPr lang="en-US" altLang="en-US" sz="2400" dirty="0"/>
              <a:t>Data are retained in an organized manner</a:t>
            </a:r>
          </a:p>
          <a:p>
            <a:pPr lvl="2" algn="l" rtl="0"/>
            <a:r>
              <a:rPr lang="en-US" altLang="en-US" sz="1800" dirty="0"/>
              <a:t>Fields; records; files; data bases</a:t>
            </a:r>
          </a:p>
          <a:p>
            <a:pPr algn="l" rtl="0"/>
            <a:r>
              <a:rPr lang="en-US" altLang="en-US" sz="2800" dirty="0"/>
              <a:t>Control of system performance</a:t>
            </a:r>
          </a:p>
          <a:p>
            <a:pPr lvl="1" algn="l" rtl="0"/>
            <a:r>
              <a:rPr lang="en-US" altLang="en-US" sz="2400" dirty="0"/>
              <a:t>Feedback must be monitored and evaluated to determine if the information system is meeting established performance standards</a:t>
            </a: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30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633895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Applications in the Organization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31</a:t>
            </a:fld>
            <a:endParaRPr lang="ar-SY"/>
          </a:p>
        </p:txBody>
      </p:sp>
      <p:sp>
        <p:nvSpPr>
          <p:cNvPr id="7" name="Isosceles Triangle 3">
            <a:extLst>
              <a:ext uri="{FF2B5EF4-FFF2-40B4-BE49-F238E27FC236}">
                <a16:creationId xmlns:a16="http://schemas.microsoft.com/office/drawing/2014/main" id="{0FDAC683-A7AB-4136-893D-6D87B72E2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679" y="2426435"/>
            <a:ext cx="4714875" cy="41433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cxnSp>
        <p:nvCxnSpPr>
          <p:cNvPr id="8" name="Straight Connector 5">
            <a:extLst>
              <a:ext uri="{FF2B5EF4-FFF2-40B4-BE49-F238E27FC236}">
                <a16:creationId xmlns:a16="http://schemas.microsoft.com/office/drawing/2014/main" id="{CE00694B-DD4C-4457-94C2-954AACCE1E71}"/>
              </a:ext>
            </a:extLst>
          </p:cNvPr>
          <p:cNvCxnSpPr>
            <a:cxnSpLocks noChangeShapeType="1"/>
            <a:stCxn id="7" idx="0"/>
          </p:cNvCxnSpPr>
          <p:nvPr/>
        </p:nvCxnSpPr>
        <p:spPr bwMode="auto">
          <a:xfrm rot="16200000" flipH="1" flipV="1">
            <a:off x="4393928" y="3926623"/>
            <a:ext cx="4143375" cy="1143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7">
            <a:extLst>
              <a:ext uri="{FF2B5EF4-FFF2-40B4-BE49-F238E27FC236}">
                <a16:creationId xmlns:a16="http://schemas.microsoft.com/office/drawing/2014/main" id="{FDE0920A-A427-4564-9CD9-92A98A928EC4}"/>
              </a:ext>
            </a:extLst>
          </p:cNvPr>
          <p:cNvCxnSpPr>
            <a:cxnSpLocks noChangeShapeType="1"/>
            <a:stCxn id="7" idx="0"/>
          </p:cNvCxnSpPr>
          <p:nvPr/>
        </p:nvCxnSpPr>
        <p:spPr bwMode="auto">
          <a:xfrm rot="16200000" flipH="1">
            <a:off x="5536928" y="3926623"/>
            <a:ext cx="4143375" cy="1143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6BB4105-F863-4418-AF37-9FD070B28E3D}"/>
              </a:ext>
            </a:extLst>
          </p:cNvPr>
          <p:cNvCxnSpPr>
            <a:cxnSpLocks noChangeShapeType="1"/>
            <a:stCxn id="7" idx="0"/>
            <a:endCxn id="7" idx="3"/>
          </p:cNvCxnSpPr>
          <p:nvPr/>
        </p:nvCxnSpPr>
        <p:spPr bwMode="auto">
          <a:xfrm rot="16200000" flipH="1">
            <a:off x="4965429" y="4498122"/>
            <a:ext cx="4144962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1">
            <a:extLst>
              <a:ext uri="{FF2B5EF4-FFF2-40B4-BE49-F238E27FC236}">
                <a16:creationId xmlns:a16="http://schemas.microsoft.com/office/drawing/2014/main" id="{28F278CA-54C8-4913-9051-CAF3D824FDD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79741" y="5712560"/>
            <a:ext cx="37147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3">
            <a:extLst>
              <a:ext uri="{FF2B5EF4-FFF2-40B4-BE49-F238E27FC236}">
                <a16:creationId xmlns:a16="http://schemas.microsoft.com/office/drawing/2014/main" id="{65BC6D5D-AFC8-49DF-8230-02F1D6BF9E0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79804" y="4855310"/>
            <a:ext cx="271462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5">
            <a:extLst>
              <a:ext uri="{FF2B5EF4-FFF2-40B4-BE49-F238E27FC236}">
                <a16:creationId xmlns:a16="http://schemas.microsoft.com/office/drawing/2014/main" id="{CA18CEC8-28F9-4959-80A5-51C184D542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08429" y="3998060"/>
            <a:ext cx="17859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7">
            <a:extLst>
              <a:ext uri="{FF2B5EF4-FFF2-40B4-BE49-F238E27FC236}">
                <a16:creationId xmlns:a16="http://schemas.microsoft.com/office/drawing/2014/main" id="{1215BE9B-D91F-4B8E-828B-5EE23688D90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08491" y="3212247"/>
            <a:ext cx="8572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18">
            <a:extLst>
              <a:ext uri="{FF2B5EF4-FFF2-40B4-BE49-F238E27FC236}">
                <a16:creationId xmlns:a16="http://schemas.microsoft.com/office/drawing/2014/main" id="{ABD15390-9E2E-4DD6-A7C3-4139E7E80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929" y="1854935"/>
            <a:ext cx="1285875" cy="35718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Decisions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B54BE2D4-6EE2-4B4F-930F-EC1509A72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5929" y="5069622"/>
            <a:ext cx="642937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TPS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7202AAFC-9369-4C99-B78E-4E3AF2788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0179" y="4283810"/>
            <a:ext cx="714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MIS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8" name="Rectangle 21">
            <a:extLst>
              <a:ext uri="{FF2B5EF4-FFF2-40B4-BE49-F238E27FC236}">
                <a16:creationId xmlns:a16="http://schemas.microsoft.com/office/drawing/2014/main" id="{4DA36063-47F6-487E-8F92-5F76DC244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8679" y="3426560"/>
            <a:ext cx="1857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GIS, CAD/CAM, OAS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2C41381D-720E-4CE1-A8DE-0E8F77625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804" y="5783997"/>
            <a:ext cx="10715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Keep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   Track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0" name="Rectangle 23">
            <a:extLst>
              <a:ext uri="{FF2B5EF4-FFF2-40B4-BE49-F238E27FC236}">
                <a16:creationId xmlns:a16="http://schemas.microsoft.com/office/drawing/2014/main" id="{43FC3930-DAE1-4F44-A3A8-9A05CA72E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7116" y="5783997"/>
            <a:ext cx="92868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Sell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1" name="Rectangle 24">
            <a:extLst>
              <a:ext uri="{FF2B5EF4-FFF2-40B4-BE49-F238E27FC236}">
                <a16:creationId xmlns:a16="http://schemas.microsoft.com/office/drawing/2014/main" id="{031699EB-01FB-4988-84CB-1B0B35A44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9866" y="5783997"/>
            <a:ext cx="8572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Make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FABF19A4-075B-4D73-8205-526F51F5B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8679" y="1854935"/>
            <a:ext cx="2143125" cy="5715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Information Systems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3" name="Rectangle 26">
            <a:extLst>
              <a:ext uri="{FF2B5EF4-FFF2-40B4-BE49-F238E27FC236}">
                <a16:creationId xmlns:a16="http://schemas.microsoft.com/office/drawing/2014/main" id="{B50B0517-1AFB-4349-B6DE-8A93B6766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9554" y="1854935"/>
            <a:ext cx="2357437" cy="35718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Management Levels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5A7DAC87-C8B5-44F9-9C02-B8090631D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116" y="3640872"/>
            <a:ext cx="1143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Tactical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CD1C43F7-8251-4A1D-884E-E4E019B68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116" y="5426810"/>
            <a:ext cx="1285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Technical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CA" altLang="en-US" sz="1400">
                <a:solidFill>
                  <a:schemeClr val="tx1"/>
                </a:solidFill>
                <a:latin typeface="Times" panose="02020603050405020304" pitchFamily="18" charset="0"/>
              </a:rPr>
              <a:t>(Operational)</a:t>
            </a:r>
            <a:endParaRPr lang="en-US" altLang="en-US" sz="14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6D4F14C8-068D-4CA2-86A4-4EBADABCF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116" y="2783622"/>
            <a:ext cx="1143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Strategic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FB787C27-2DDC-46CF-9BFD-96C305DB0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929" y="6141185"/>
            <a:ext cx="135731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Structured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28" name="Rectangle 31">
            <a:extLst>
              <a:ext uri="{FF2B5EF4-FFF2-40B4-BE49-F238E27FC236}">
                <a16:creationId xmlns:a16="http://schemas.microsoft.com/office/drawing/2014/main" id="{57EC2755-09A1-45A8-8DE1-5ABC3856A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929" y="2497872"/>
            <a:ext cx="14287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600">
                <a:solidFill>
                  <a:schemeClr val="tx1"/>
                </a:solidFill>
                <a:latin typeface="Times" panose="02020603050405020304" pitchFamily="18" charset="0"/>
              </a:rPr>
              <a:t>Unstructured</a:t>
            </a:r>
            <a:endParaRPr lang="en-US" altLang="en-US" sz="16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cxnSp>
        <p:nvCxnSpPr>
          <p:cNvPr id="29" name="Straight Arrow Connector 33">
            <a:extLst>
              <a:ext uri="{FF2B5EF4-FFF2-40B4-BE49-F238E27FC236}">
                <a16:creationId xmlns:a16="http://schemas.microsoft.com/office/drawing/2014/main" id="{FDF037BF-96AB-42A6-9091-031F0E9FCB9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50616" y="4426685"/>
            <a:ext cx="34290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39">
            <a:extLst>
              <a:ext uri="{FF2B5EF4-FFF2-40B4-BE49-F238E27FC236}">
                <a16:creationId xmlns:a16="http://schemas.microsoft.com/office/drawing/2014/main" id="{CCA33F5F-FCFF-450F-BF47-11FDC070D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9741" y="5783997"/>
            <a:ext cx="8572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Buy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1" name="Rectangle 40">
            <a:extLst>
              <a:ext uri="{FF2B5EF4-FFF2-40B4-BE49-F238E27FC236}">
                <a16:creationId xmlns:a16="http://schemas.microsoft.com/office/drawing/2014/main" id="{92F9A297-3DFC-4BBD-9601-EB10EC87E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0991" y="5926872"/>
            <a:ext cx="121443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Functions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2" name="Rectangle 41">
            <a:extLst>
              <a:ext uri="{FF2B5EF4-FFF2-40B4-BE49-F238E27FC236}">
                <a16:creationId xmlns:a16="http://schemas.microsoft.com/office/drawing/2014/main" id="{BF317457-C19D-457F-80D0-9AA5811F7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0991" y="4926747"/>
            <a:ext cx="1571625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Lower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Management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3" name="Rectangle 42">
            <a:extLst>
              <a:ext uri="{FF2B5EF4-FFF2-40B4-BE49-F238E27FC236}">
                <a16:creationId xmlns:a16="http://schemas.microsoft.com/office/drawing/2014/main" id="{D28FDF2A-B5DC-4CAE-B1F3-276D93BF6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866" y="4069497"/>
            <a:ext cx="16430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Middle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Management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4" name="Rectangle 43">
            <a:extLst>
              <a:ext uri="{FF2B5EF4-FFF2-40B4-BE49-F238E27FC236}">
                <a16:creationId xmlns:a16="http://schemas.microsoft.com/office/drawing/2014/main" id="{A71182D5-A4AF-4C50-AF34-B4176CE13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866" y="3283685"/>
            <a:ext cx="2071688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Knowledge and Data Worker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5" name="Rectangle 44">
            <a:extLst>
              <a:ext uri="{FF2B5EF4-FFF2-40B4-BE49-F238E27FC236}">
                <a16:creationId xmlns:a16="http://schemas.microsoft.com/office/drawing/2014/main" id="{6223DB68-1184-4D84-AAF8-A98970418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866" y="2569310"/>
            <a:ext cx="1714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Senior Management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6" name="Rectangle 51">
            <a:extLst>
              <a:ext uri="{FF2B5EF4-FFF2-40B4-BE49-F238E27FC236}">
                <a16:creationId xmlns:a16="http://schemas.microsoft.com/office/drawing/2014/main" id="{18E3E319-C1F7-459C-8042-4A153B2B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2929" y="2997935"/>
            <a:ext cx="714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DSS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37" name="Rectangle 52">
            <a:extLst>
              <a:ext uri="{FF2B5EF4-FFF2-40B4-BE49-F238E27FC236}">
                <a16:creationId xmlns:a16="http://schemas.microsoft.com/office/drawing/2014/main" id="{3B75E018-180E-4423-BC30-32A7CA4C8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2991" y="2640747"/>
            <a:ext cx="714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3084F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3084F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3084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chemeClr val="tx1"/>
                </a:solidFill>
                <a:latin typeface="Times" panose="02020603050405020304" pitchFamily="18" charset="0"/>
              </a:rPr>
              <a:t>ESS</a:t>
            </a:r>
            <a:endParaRPr lang="en-US" altLang="en-US" sz="18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cxnSp>
        <p:nvCxnSpPr>
          <p:cNvPr id="38" name="Straight Connector 54">
            <a:extLst>
              <a:ext uri="{FF2B5EF4-FFF2-40B4-BE49-F238E27FC236}">
                <a16:creationId xmlns:a16="http://schemas.microsoft.com/office/drawing/2014/main" id="{D20AA48C-23EB-4F89-9B85-C72D18E53A10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965304" y="5712560"/>
            <a:ext cx="1214437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58">
            <a:extLst>
              <a:ext uri="{FF2B5EF4-FFF2-40B4-BE49-F238E27FC236}">
                <a16:creationId xmlns:a16="http://schemas.microsoft.com/office/drawing/2014/main" id="{B8F03237-2C4C-42BB-AABF-08C4299F63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894491" y="5712560"/>
            <a:ext cx="1071563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60">
            <a:extLst>
              <a:ext uri="{FF2B5EF4-FFF2-40B4-BE49-F238E27FC236}">
                <a16:creationId xmlns:a16="http://schemas.microsoft.com/office/drawing/2014/main" id="{2128DBEB-8C2E-4130-98B8-36FCDE500B5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22991" y="4855310"/>
            <a:ext cx="1500188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63">
            <a:extLst>
              <a:ext uri="{FF2B5EF4-FFF2-40B4-BE49-F238E27FC236}">
                <a16:creationId xmlns:a16="http://schemas.microsoft.com/office/drawing/2014/main" id="{858FBAF0-FC87-4F42-84DE-7A5986EB2F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94366" y="3998060"/>
            <a:ext cx="1928813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67">
            <a:extLst>
              <a:ext uri="{FF2B5EF4-FFF2-40B4-BE49-F238E27FC236}">
                <a16:creationId xmlns:a16="http://schemas.microsoft.com/office/drawing/2014/main" id="{EA14D83D-C5E4-4919-9426-3180CD557B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65741" y="3212247"/>
            <a:ext cx="357188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69">
            <a:extLst>
              <a:ext uri="{FF2B5EF4-FFF2-40B4-BE49-F238E27FC236}">
                <a16:creationId xmlns:a16="http://schemas.microsoft.com/office/drawing/2014/main" id="{48C05181-E1DE-4D8A-9901-7A9776CDD04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893866" y="3212247"/>
            <a:ext cx="2714625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Straight Connector 71">
            <a:extLst>
              <a:ext uri="{FF2B5EF4-FFF2-40B4-BE49-F238E27FC236}">
                <a16:creationId xmlns:a16="http://schemas.microsoft.com/office/drawing/2014/main" id="{97BC6FF1-6F9B-4E74-A1F3-F5871296061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965304" y="3998060"/>
            <a:ext cx="2143125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74">
            <a:extLst>
              <a:ext uri="{FF2B5EF4-FFF2-40B4-BE49-F238E27FC236}">
                <a16:creationId xmlns:a16="http://schemas.microsoft.com/office/drawing/2014/main" id="{038F7895-AA27-45F6-AB24-1E1910B56B88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893866" y="4855310"/>
            <a:ext cx="1785938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80">
            <a:extLst>
              <a:ext uri="{FF2B5EF4-FFF2-40B4-BE49-F238E27FC236}">
                <a16:creationId xmlns:a16="http://schemas.microsoft.com/office/drawing/2014/main" id="{F5633951-2278-4B26-A632-E2CBBA8A7AC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80054" y="2997935"/>
            <a:ext cx="214312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Connector 81">
            <a:extLst>
              <a:ext uri="{FF2B5EF4-FFF2-40B4-BE49-F238E27FC236}">
                <a16:creationId xmlns:a16="http://schemas.microsoft.com/office/drawing/2014/main" id="{9BEF98FC-6352-43BF-BBA2-87956A339D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80054" y="3426560"/>
            <a:ext cx="214312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84">
            <a:extLst>
              <a:ext uri="{FF2B5EF4-FFF2-40B4-BE49-F238E27FC236}">
                <a16:creationId xmlns:a16="http://schemas.microsoft.com/office/drawing/2014/main" id="{BB8AAAED-715E-4010-959A-FF6A7992C0B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680847" y="3211454"/>
            <a:ext cx="428625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86">
            <a:extLst>
              <a:ext uri="{FF2B5EF4-FFF2-40B4-BE49-F238E27FC236}">
                <a16:creationId xmlns:a16="http://schemas.microsoft.com/office/drawing/2014/main" id="{A7F778C8-F18C-469A-B303-65425983F9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79554" y="4855310"/>
            <a:ext cx="214312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87">
            <a:extLst>
              <a:ext uri="{FF2B5EF4-FFF2-40B4-BE49-F238E27FC236}">
                <a16:creationId xmlns:a16="http://schemas.microsoft.com/office/drawing/2014/main" id="{DC49FECB-9F04-4D1B-9450-C426AA322CE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79554" y="3212247"/>
            <a:ext cx="214312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89">
            <a:extLst>
              <a:ext uri="{FF2B5EF4-FFF2-40B4-BE49-F238E27FC236}">
                <a16:creationId xmlns:a16="http://schemas.microsoft.com/office/drawing/2014/main" id="{65BC0671-20E0-4F92-BD5B-9A879B2059F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856435" y="4033778"/>
            <a:ext cx="1644650" cy="158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871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2795341"/>
            <a:ext cx="10058400" cy="1450757"/>
          </a:xfrm>
        </p:spPr>
        <p:txBody>
          <a:bodyPr anchor="ctr">
            <a:normAutofit/>
          </a:bodyPr>
          <a:lstStyle/>
          <a:p>
            <a:pPr algn="ctr"/>
            <a:r>
              <a:rPr lang="en-US" sz="7000" b="1" dirty="0"/>
              <a:t>End</a:t>
            </a:r>
            <a:endParaRPr lang="ar-SY" sz="7000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l" rtl="0"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pPr/>
              <a:t>32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883381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defTabSz="457200" rtl="0" fontAlgn="base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CA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information system is a set of interrelated components that collect, manipulate, store data and disseminate information and provide a feedback mechanism to monitor performance.</a:t>
            </a:r>
            <a:endParaRPr lang="en-US" alt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46424D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4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76644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Information System?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l" defTabSz="457200" rtl="0" fontAlgn="base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2400" dirty="0">
                <a:solidFill>
                  <a:srgbClr val="46424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organized combination of people, hardware, software, communications networks, and data resources that collects data, transforms it, and disseminates information.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6424D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5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71867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vs Information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CA" altLang="en-US" sz="3200" b="1" u="sng" dirty="0"/>
              <a:t>Data</a:t>
            </a:r>
            <a:r>
              <a:rPr lang="en-CA" altLang="en-US" sz="3200" dirty="0"/>
              <a:t>: Raw unorganized facts</a:t>
            </a:r>
          </a:p>
          <a:p>
            <a:pPr algn="l" rtl="0">
              <a:buNone/>
            </a:pPr>
            <a:endParaRPr lang="en-CA" altLang="en-US" sz="1400" dirty="0"/>
          </a:p>
          <a:p>
            <a:pPr algn="l" rtl="0">
              <a:buNone/>
            </a:pPr>
            <a:r>
              <a:rPr lang="en-CA" altLang="en-US" sz="3200" b="1" u="sng" dirty="0"/>
              <a:t>Information</a:t>
            </a:r>
            <a:r>
              <a:rPr lang="en-CA" altLang="en-US" sz="3200" dirty="0"/>
              <a:t>: </a:t>
            </a:r>
          </a:p>
          <a:p>
            <a:pPr algn="l" rtl="0">
              <a:buNone/>
            </a:pPr>
            <a:r>
              <a:rPr lang="en-CA" altLang="en-US" sz="3200" dirty="0"/>
              <a:t>          A collection of facts organized in such a way that they have additional value    beyond the value of the facts themselves.</a:t>
            </a:r>
          </a:p>
          <a:p>
            <a:pPr algn="l" rtl="0">
              <a:buNone/>
            </a:pPr>
            <a:endParaRPr lang="en-CA" altLang="en-US" sz="3200" dirty="0"/>
          </a:p>
          <a:p>
            <a:pPr algn="l" rtl="0">
              <a:buSzPct val="136000"/>
              <a:buBlip>
                <a:blip r:embed="rId2"/>
              </a:buBlip>
            </a:pPr>
            <a:r>
              <a:rPr lang="en-CA" altLang="en-US" sz="3200" dirty="0">
                <a:solidFill>
                  <a:schemeClr val="tx1"/>
                </a:solidFill>
              </a:rPr>
              <a:t>Defining and organizing relationships among data creates information.</a:t>
            </a:r>
            <a:endParaRPr lang="en-US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6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46956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Concepts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CA" altLang="en-US" sz="3200" b="1" u="sng" dirty="0"/>
              <a:t>Process</a:t>
            </a:r>
            <a:r>
              <a:rPr lang="en-CA" altLang="en-US" sz="3200" dirty="0"/>
              <a:t>: </a:t>
            </a:r>
          </a:p>
          <a:p>
            <a:pPr algn="l" rtl="0">
              <a:buNone/>
            </a:pPr>
            <a:r>
              <a:rPr lang="en-CA" altLang="en-US" sz="3200" dirty="0"/>
              <a:t>		A set of logically related tasks performed to achieve a defined outcome.</a:t>
            </a:r>
          </a:p>
          <a:p>
            <a:pPr algn="l" rtl="0">
              <a:buNone/>
            </a:pPr>
            <a:endParaRPr lang="en-CA" altLang="en-US" sz="3200" dirty="0"/>
          </a:p>
          <a:p>
            <a:pPr algn="l" rtl="0">
              <a:buNone/>
            </a:pPr>
            <a:r>
              <a:rPr lang="en-CA" altLang="en-US" sz="3200" b="1" u="sng" dirty="0"/>
              <a:t>Knowledge</a:t>
            </a:r>
            <a:r>
              <a:rPr lang="en-CA" altLang="en-US" sz="3200" dirty="0"/>
              <a:t>:</a:t>
            </a:r>
          </a:p>
          <a:p>
            <a:pPr algn="l" rtl="0">
              <a:buNone/>
            </a:pPr>
            <a:r>
              <a:rPr lang="en-CA" altLang="en-US" sz="3200" dirty="0"/>
              <a:t>		An awareness and understanding of a set of information and ways that information can be made useful to support a specific task or reach a decision</a:t>
            </a:r>
            <a:endParaRPr lang="en-US" altLang="en-US" sz="3200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7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732204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Value of Information</a:t>
            </a:r>
            <a:endParaRPr lang="ar-SY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D63B745-2EF0-1AB2-DFAA-6A19D04EE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CA" altLang="en-US" sz="3200" b="1" dirty="0"/>
              <a:t>The </a:t>
            </a:r>
            <a:r>
              <a:rPr lang="en-CA" altLang="en-US" sz="3200" b="1" u="sng" dirty="0">
                <a:solidFill>
                  <a:srgbClr val="7030A0"/>
                </a:solidFill>
              </a:rPr>
              <a:t>value of Information </a:t>
            </a:r>
            <a:r>
              <a:rPr lang="en-CA" altLang="en-US" sz="3200" b="1" dirty="0"/>
              <a:t>is directly linked to how it helps decision makers achieve their organization’s goals.</a:t>
            </a:r>
          </a:p>
          <a:p>
            <a:pPr algn="l" rtl="0">
              <a:buNone/>
            </a:pPr>
            <a:endParaRPr lang="en-CA" altLang="en-US" sz="3200" b="1" dirty="0"/>
          </a:p>
          <a:p>
            <a:pPr algn="l" rtl="0">
              <a:buNone/>
            </a:pPr>
            <a:r>
              <a:rPr lang="en-CA" altLang="en-US" sz="3200" b="1" dirty="0"/>
              <a:t>System is </a:t>
            </a:r>
            <a:r>
              <a:rPr lang="en-US" altLang="en-US" sz="3200" b="1" dirty="0"/>
              <a:t>a set of elements or components that interact to accomplish goals.</a:t>
            </a: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8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027204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DE9EFA-20EF-C26D-B8D9-D89EC11C9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533443" cy="1450757"/>
          </a:xfrm>
        </p:spPr>
        <p:txBody>
          <a:bodyPr/>
          <a:lstStyle/>
          <a:p>
            <a:r>
              <a:rPr lang="en-US" dirty="0"/>
              <a:t>Computer Based Information System (CBIS)</a:t>
            </a:r>
            <a:endParaRPr lang="ar-SY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F4615B-75C5-B8CF-F0AB-D6A60387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766B-718F-40A4-8B9D-6B0440A73622}" type="slidenum">
              <a:rPr lang="ar-SY" smtClean="0"/>
              <a:t>9</a:t>
            </a:fld>
            <a:endParaRPr lang="ar-SY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DD4315-F34F-45C6-BD61-04FB51A1024A}"/>
              </a:ext>
            </a:extLst>
          </p:cNvPr>
          <p:cNvSpPr txBox="1">
            <a:spLocks noChangeArrowheads="1"/>
          </p:cNvSpPr>
          <p:nvPr/>
        </p:nvSpPr>
        <p:spPr>
          <a:xfrm>
            <a:off x="1209906" y="1854818"/>
            <a:ext cx="7772400" cy="4419600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r" defTabSz="914400" rtl="1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r" defTabSz="914400" rtl="1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FontTx/>
              <a:buNone/>
            </a:pPr>
            <a:r>
              <a:rPr lang="en-CA" altLang="en-US" sz="2800" b="1" u="sng" dirty="0"/>
              <a:t>Hardware:</a:t>
            </a:r>
          </a:p>
          <a:p>
            <a:pPr algn="l" rtl="0">
              <a:buFontTx/>
              <a:buNone/>
            </a:pPr>
            <a:r>
              <a:rPr lang="en-CA" altLang="en-US" sz="2800" dirty="0"/>
              <a:t>			Computer Equipment</a:t>
            </a:r>
          </a:p>
          <a:p>
            <a:pPr algn="l" rtl="0">
              <a:buFontTx/>
              <a:buNone/>
            </a:pPr>
            <a:endParaRPr lang="en-CA" altLang="en-US" sz="2800" dirty="0"/>
          </a:p>
          <a:p>
            <a:pPr algn="l" rtl="0">
              <a:buFontTx/>
              <a:buNone/>
            </a:pPr>
            <a:r>
              <a:rPr lang="en-CA" altLang="en-US" sz="2800" b="1" u="sng" dirty="0"/>
              <a:t>Software</a:t>
            </a:r>
            <a:r>
              <a:rPr lang="en-CA" altLang="en-US" sz="2800" b="1" dirty="0"/>
              <a:t>:</a:t>
            </a:r>
          </a:p>
          <a:p>
            <a:pPr algn="l" rtl="0">
              <a:buFontTx/>
              <a:buNone/>
            </a:pPr>
            <a:r>
              <a:rPr lang="en-CA" altLang="en-US" sz="2800" b="1" dirty="0"/>
              <a:t>			</a:t>
            </a:r>
            <a:r>
              <a:rPr lang="en-CA" altLang="en-US" sz="2800" dirty="0"/>
              <a:t>Computer Programs</a:t>
            </a:r>
          </a:p>
          <a:p>
            <a:pPr algn="l" rtl="0">
              <a:buFontTx/>
              <a:buNone/>
            </a:pPr>
            <a:endParaRPr lang="en-CA" altLang="en-US" sz="2800" dirty="0"/>
          </a:p>
          <a:p>
            <a:pPr algn="l" rtl="0">
              <a:buFontTx/>
              <a:buNone/>
            </a:pPr>
            <a:r>
              <a:rPr lang="en-CA" altLang="en-US" sz="2800" b="1" u="sng" dirty="0"/>
              <a:t>Databases:</a:t>
            </a:r>
          </a:p>
          <a:p>
            <a:pPr algn="l" rtl="0">
              <a:buFontTx/>
              <a:buNone/>
            </a:pPr>
            <a:r>
              <a:rPr lang="en-CA" altLang="en-US" sz="2800" dirty="0"/>
              <a:t>			 An organized collections of facts</a:t>
            </a:r>
            <a:endParaRPr lang="en-US" altLang="en-US" sz="2800" dirty="0"/>
          </a:p>
          <a:p>
            <a:pPr algn="l" rtl="0">
              <a:buFontTx/>
              <a:buNone/>
            </a:pPr>
            <a:endParaRPr lang="en-US" altLang="en-US" sz="2800" dirty="0"/>
          </a:p>
        </p:txBody>
      </p:sp>
      <p:pic>
        <p:nvPicPr>
          <p:cNvPr id="6" name="Picture 2" descr="C:\Program Files\Microsoft Office\MEDIA\CAGCAT10\j0285750.wmf">
            <a:extLst>
              <a:ext uri="{FF2B5EF4-FFF2-40B4-BE49-F238E27FC236}">
                <a16:creationId xmlns:a16="http://schemas.microsoft.com/office/drawing/2014/main" id="{5D4DDC1A-0415-4EF1-AE2C-CB3C539AEE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146" y="2428875"/>
            <a:ext cx="22145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360649"/>
      </p:ext>
    </p:extLst>
  </p:cSld>
  <p:clrMapOvr>
    <a:masterClrMapping/>
  </p:clrMapOvr>
</p:sld>
</file>

<file path=ppt/theme/theme1.xml><?xml version="1.0" encoding="utf-8"?>
<a:theme xmlns:a="http://schemas.openxmlformats.org/drawingml/2006/main" name="أثر رجعي">
  <a:themeElements>
    <a:clrScheme name="أثر رجعي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أثر رجعي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ثر رجعي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871</TotalTime>
  <Words>733</Words>
  <Application>Microsoft Office PowerPoint</Application>
  <PresentationFormat>شاشة عريضة</PresentationFormat>
  <Paragraphs>229</Paragraphs>
  <Slides>32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42" baseType="lpstr">
      <vt:lpstr>ＭＳ Ｐゴシック</vt:lpstr>
      <vt:lpstr>Arial</vt:lpstr>
      <vt:lpstr>Calibri</vt:lpstr>
      <vt:lpstr>Calibri Light</vt:lpstr>
      <vt:lpstr>Georgia</vt:lpstr>
      <vt:lpstr>Tahoma</vt:lpstr>
      <vt:lpstr>Times</vt:lpstr>
      <vt:lpstr>Times New Roman</vt:lpstr>
      <vt:lpstr>Wingdings</vt:lpstr>
      <vt:lpstr>أثر رجعي</vt:lpstr>
      <vt:lpstr>Information Systems Overview </vt:lpstr>
      <vt:lpstr>Course Topics</vt:lpstr>
      <vt:lpstr>Acknowledgment</vt:lpstr>
      <vt:lpstr>Introduction</vt:lpstr>
      <vt:lpstr>What is an Information System?</vt:lpstr>
      <vt:lpstr>Data vs Information</vt:lpstr>
      <vt:lpstr>Information Concepts</vt:lpstr>
      <vt:lpstr>The Value of Information</vt:lpstr>
      <vt:lpstr>Computer Based Information System (CBIS)</vt:lpstr>
      <vt:lpstr>Computer Based Information System (CBIS)</vt:lpstr>
      <vt:lpstr>Computer Based Information System (CBIS)</vt:lpstr>
      <vt:lpstr>Electronic and Mobile Commerce</vt:lpstr>
      <vt:lpstr>TPS and ERP</vt:lpstr>
      <vt:lpstr>Business Information Systems</vt:lpstr>
      <vt:lpstr>Business Information Systems</vt:lpstr>
      <vt:lpstr>Specialized Business I.S.</vt:lpstr>
      <vt:lpstr>Specialized Business I.S.</vt:lpstr>
      <vt:lpstr>Specialized Business I.S.</vt:lpstr>
      <vt:lpstr>Systems Development</vt:lpstr>
      <vt:lpstr>Systems Development</vt:lpstr>
      <vt:lpstr>Systems Development</vt:lpstr>
      <vt:lpstr>Information Systems in Society</vt:lpstr>
      <vt:lpstr>General Information Systems Diagram</vt:lpstr>
      <vt:lpstr>Data vs Information</vt:lpstr>
      <vt:lpstr>Informal Information Systems</vt:lpstr>
      <vt:lpstr>Informal Information Systems</vt:lpstr>
      <vt:lpstr>Information System Activities</vt:lpstr>
      <vt:lpstr>Input of Data Resources</vt:lpstr>
      <vt:lpstr>Process Data into Information</vt:lpstr>
      <vt:lpstr>Output of Information</vt:lpstr>
      <vt:lpstr>Systems Applications in the Organization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Dependencies and Normalization for Relational Databases</dc:title>
  <dc:creator>Eng.Abdo</dc:creator>
  <cp:lastModifiedBy>abdo</cp:lastModifiedBy>
  <cp:revision>322</cp:revision>
  <dcterms:created xsi:type="dcterms:W3CDTF">2022-09-04T10:38:40Z</dcterms:created>
  <dcterms:modified xsi:type="dcterms:W3CDTF">2025-07-27T14:51:34Z</dcterms:modified>
</cp:coreProperties>
</file>