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93" r:id="rId7"/>
    <p:sldId id="295" r:id="rId8"/>
    <p:sldId id="294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نمط ذو نسُق 2 - تميي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5811D6-A1A2-4E8D-8BCF-DB586A7949D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Y"/>
        </a:p>
      </dgm:t>
    </dgm:pt>
    <dgm:pt modelId="{2425C988-CEFA-4543-A9FF-65C6D3B68030}">
      <dgm:prSet phldrT="[نص]"/>
      <dgm:spPr/>
      <dgm:t>
        <a:bodyPr/>
        <a:lstStyle/>
        <a:p>
          <a:pPr rtl="1"/>
          <a:r>
            <a:rPr lang="en-US" b="1" dirty="0"/>
            <a:t>1- Define the Impact</a:t>
          </a:r>
          <a:endParaRPr lang="ar-SY" b="1" dirty="0"/>
        </a:p>
      </dgm:t>
    </dgm:pt>
    <dgm:pt modelId="{59DABC3A-53DB-4931-B08C-9F9B99FBC25F}" type="parTrans" cxnId="{877EA4F0-E49C-4DF3-8EC7-209B54F3FCA1}">
      <dgm:prSet/>
      <dgm:spPr/>
      <dgm:t>
        <a:bodyPr/>
        <a:lstStyle/>
        <a:p>
          <a:pPr rtl="1"/>
          <a:endParaRPr lang="ar-SY"/>
        </a:p>
      </dgm:t>
    </dgm:pt>
    <dgm:pt modelId="{B05CB094-2372-4109-9EBA-82203B59AF01}" type="sibTrans" cxnId="{877EA4F0-E49C-4DF3-8EC7-209B54F3FCA1}">
      <dgm:prSet/>
      <dgm:spPr/>
      <dgm:t>
        <a:bodyPr/>
        <a:lstStyle/>
        <a:p>
          <a:pPr rtl="1"/>
          <a:endParaRPr lang="ar-SY"/>
        </a:p>
      </dgm:t>
    </dgm:pt>
    <dgm:pt modelId="{422BC1E5-C0F9-4A00-8ECB-1A005DA8DAC4}">
      <dgm:prSet phldrT="[نص]"/>
      <dgm:spPr/>
      <dgm:t>
        <a:bodyPr/>
        <a:lstStyle/>
        <a:p>
          <a:pPr rtl="1"/>
          <a:r>
            <a:rPr lang="en-US" b="1" dirty="0"/>
            <a:t>2- Define the Probability of Having Risk </a:t>
          </a:r>
          <a:endParaRPr lang="ar-SY" b="1" dirty="0"/>
        </a:p>
      </dgm:t>
    </dgm:pt>
    <dgm:pt modelId="{194EFD5B-BA2E-4F80-B25A-11CB42F4826D}" type="parTrans" cxnId="{9BDA3B97-DEC0-41F9-A41F-476EF1F2F4A5}">
      <dgm:prSet/>
      <dgm:spPr/>
      <dgm:t>
        <a:bodyPr/>
        <a:lstStyle/>
        <a:p>
          <a:pPr rtl="1"/>
          <a:endParaRPr lang="ar-SY"/>
        </a:p>
      </dgm:t>
    </dgm:pt>
    <dgm:pt modelId="{E7469BD3-49E0-48A3-A182-826BCF80993D}" type="sibTrans" cxnId="{9BDA3B97-DEC0-41F9-A41F-476EF1F2F4A5}">
      <dgm:prSet/>
      <dgm:spPr/>
      <dgm:t>
        <a:bodyPr/>
        <a:lstStyle/>
        <a:p>
          <a:pPr rtl="1"/>
          <a:endParaRPr lang="ar-SY"/>
        </a:p>
      </dgm:t>
    </dgm:pt>
    <dgm:pt modelId="{AB741913-9A72-4753-A97F-E503C20D8407}">
      <dgm:prSet phldrT="[نص]"/>
      <dgm:spPr/>
      <dgm:t>
        <a:bodyPr/>
        <a:lstStyle/>
        <a:p>
          <a:pPr algn="l" rtl="1"/>
          <a:r>
            <a:rPr lang="en-US" b="1" dirty="0"/>
            <a:t>3- Identify the risk for different threats and</a:t>
          </a:r>
        </a:p>
        <a:p>
          <a:pPr algn="l" rtl="1"/>
          <a:r>
            <a:rPr lang="en-US" b="1" dirty="0"/>
            <a:t> Create the Risk Matrix</a:t>
          </a:r>
          <a:endParaRPr lang="ar-SY" b="1" dirty="0"/>
        </a:p>
      </dgm:t>
    </dgm:pt>
    <dgm:pt modelId="{56F6FB53-50A5-42ED-B66B-4C095C6DF4B3}" type="parTrans" cxnId="{4C87789D-C182-4EE0-8516-F3D69DFB3D08}">
      <dgm:prSet/>
      <dgm:spPr/>
      <dgm:t>
        <a:bodyPr/>
        <a:lstStyle/>
        <a:p>
          <a:pPr rtl="1"/>
          <a:endParaRPr lang="ar-SY"/>
        </a:p>
      </dgm:t>
    </dgm:pt>
    <dgm:pt modelId="{6491287B-66D6-459A-AA90-0FE6A0A2C582}" type="sibTrans" cxnId="{4C87789D-C182-4EE0-8516-F3D69DFB3D08}">
      <dgm:prSet/>
      <dgm:spPr/>
      <dgm:t>
        <a:bodyPr/>
        <a:lstStyle/>
        <a:p>
          <a:pPr rtl="1"/>
          <a:endParaRPr lang="ar-SY"/>
        </a:p>
      </dgm:t>
    </dgm:pt>
    <dgm:pt modelId="{D3A0EC4D-0CCC-483F-B967-A8FFB6F6966E}">
      <dgm:prSet/>
      <dgm:spPr/>
      <dgm:t>
        <a:bodyPr/>
        <a:lstStyle/>
        <a:p>
          <a:pPr rtl="1"/>
          <a:r>
            <a:rPr lang="en-US" b="1" dirty="0"/>
            <a:t>4- Rate the Risk</a:t>
          </a:r>
          <a:endParaRPr lang="ar-SY" b="1" dirty="0"/>
        </a:p>
      </dgm:t>
    </dgm:pt>
    <dgm:pt modelId="{68C11573-B299-4952-8CB1-0BF32049604E}" type="parTrans" cxnId="{04ED0E1A-CB22-4C1D-A82D-C33BAFC53770}">
      <dgm:prSet/>
      <dgm:spPr/>
      <dgm:t>
        <a:bodyPr/>
        <a:lstStyle/>
        <a:p>
          <a:pPr rtl="1"/>
          <a:endParaRPr lang="ar-SY"/>
        </a:p>
      </dgm:t>
    </dgm:pt>
    <dgm:pt modelId="{0C6EEE58-E846-4CED-BFA5-F3C2050C5839}" type="sibTrans" cxnId="{04ED0E1A-CB22-4C1D-A82D-C33BAFC53770}">
      <dgm:prSet/>
      <dgm:spPr/>
      <dgm:t>
        <a:bodyPr/>
        <a:lstStyle/>
        <a:p>
          <a:pPr rtl="1"/>
          <a:endParaRPr lang="ar-SY"/>
        </a:p>
      </dgm:t>
    </dgm:pt>
    <dgm:pt modelId="{6E2F0D84-61FF-40DA-8916-1E6B988C69A5}" type="pres">
      <dgm:prSet presAssocID="{9B5811D6-A1A2-4E8D-8BCF-DB586A7949DE}" presName="linear" presStyleCnt="0">
        <dgm:presLayoutVars>
          <dgm:dir/>
          <dgm:animLvl val="lvl"/>
          <dgm:resizeHandles val="exact"/>
        </dgm:presLayoutVars>
      </dgm:prSet>
      <dgm:spPr/>
    </dgm:pt>
    <dgm:pt modelId="{B69D90A4-6DC6-46B6-AF1D-0B15BDCBF99A}" type="pres">
      <dgm:prSet presAssocID="{2425C988-CEFA-4543-A9FF-65C6D3B68030}" presName="parentLin" presStyleCnt="0"/>
      <dgm:spPr/>
    </dgm:pt>
    <dgm:pt modelId="{3205FBA4-A105-4DB6-B43E-594C256A4131}" type="pres">
      <dgm:prSet presAssocID="{2425C988-CEFA-4543-A9FF-65C6D3B68030}" presName="parentLeftMargin" presStyleLbl="node1" presStyleIdx="0" presStyleCnt="4"/>
      <dgm:spPr/>
    </dgm:pt>
    <dgm:pt modelId="{86ACD814-E06B-4F33-B381-DCDB7BB2803B}" type="pres">
      <dgm:prSet presAssocID="{2425C988-CEFA-4543-A9FF-65C6D3B6803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E67189C-1672-446D-A269-71617932988B}" type="pres">
      <dgm:prSet presAssocID="{2425C988-CEFA-4543-A9FF-65C6D3B68030}" presName="negativeSpace" presStyleCnt="0"/>
      <dgm:spPr/>
    </dgm:pt>
    <dgm:pt modelId="{219844B0-4FB3-4B52-B0F9-14BFCCA728B0}" type="pres">
      <dgm:prSet presAssocID="{2425C988-CEFA-4543-A9FF-65C6D3B68030}" presName="childText" presStyleLbl="conFgAcc1" presStyleIdx="0" presStyleCnt="4">
        <dgm:presLayoutVars>
          <dgm:bulletEnabled val="1"/>
        </dgm:presLayoutVars>
      </dgm:prSet>
      <dgm:spPr/>
    </dgm:pt>
    <dgm:pt modelId="{95449117-9773-45B2-9A5A-0169AFD1F00E}" type="pres">
      <dgm:prSet presAssocID="{B05CB094-2372-4109-9EBA-82203B59AF01}" presName="spaceBetweenRectangles" presStyleCnt="0"/>
      <dgm:spPr/>
    </dgm:pt>
    <dgm:pt modelId="{E90FA493-5A10-452B-9D88-CC9F8C0F1A02}" type="pres">
      <dgm:prSet presAssocID="{422BC1E5-C0F9-4A00-8ECB-1A005DA8DAC4}" presName="parentLin" presStyleCnt="0"/>
      <dgm:spPr/>
    </dgm:pt>
    <dgm:pt modelId="{1449A14B-FA0B-494B-82E1-626BCC67F427}" type="pres">
      <dgm:prSet presAssocID="{422BC1E5-C0F9-4A00-8ECB-1A005DA8DAC4}" presName="parentLeftMargin" presStyleLbl="node1" presStyleIdx="0" presStyleCnt="4"/>
      <dgm:spPr/>
    </dgm:pt>
    <dgm:pt modelId="{4F55E676-7BDA-44FE-A357-33C5E7690076}" type="pres">
      <dgm:prSet presAssocID="{422BC1E5-C0F9-4A00-8ECB-1A005DA8DAC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F702A29-8B29-43C1-8284-BA2EAABD01B2}" type="pres">
      <dgm:prSet presAssocID="{422BC1E5-C0F9-4A00-8ECB-1A005DA8DAC4}" presName="negativeSpace" presStyleCnt="0"/>
      <dgm:spPr/>
    </dgm:pt>
    <dgm:pt modelId="{6DB7FE6F-599C-47E7-8DC5-BB42AC4CA09E}" type="pres">
      <dgm:prSet presAssocID="{422BC1E5-C0F9-4A00-8ECB-1A005DA8DAC4}" presName="childText" presStyleLbl="conFgAcc1" presStyleIdx="1" presStyleCnt="4">
        <dgm:presLayoutVars>
          <dgm:bulletEnabled val="1"/>
        </dgm:presLayoutVars>
      </dgm:prSet>
      <dgm:spPr/>
    </dgm:pt>
    <dgm:pt modelId="{AB2706B3-5037-44D4-830F-D601352DCF3F}" type="pres">
      <dgm:prSet presAssocID="{E7469BD3-49E0-48A3-A182-826BCF80993D}" presName="spaceBetweenRectangles" presStyleCnt="0"/>
      <dgm:spPr/>
    </dgm:pt>
    <dgm:pt modelId="{857CCB68-0096-4635-97C1-138797ADBD54}" type="pres">
      <dgm:prSet presAssocID="{AB741913-9A72-4753-A97F-E503C20D8407}" presName="parentLin" presStyleCnt="0"/>
      <dgm:spPr/>
    </dgm:pt>
    <dgm:pt modelId="{15FB55C6-3626-4197-ACE7-D27357E01FC6}" type="pres">
      <dgm:prSet presAssocID="{AB741913-9A72-4753-A97F-E503C20D8407}" presName="parentLeftMargin" presStyleLbl="node1" presStyleIdx="1" presStyleCnt="4"/>
      <dgm:spPr/>
    </dgm:pt>
    <dgm:pt modelId="{7F807F24-558B-4C5B-BEE3-E946E63B2583}" type="pres">
      <dgm:prSet presAssocID="{AB741913-9A72-4753-A97F-E503C20D8407}" presName="parentText" presStyleLbl="node1" presStyleIdx="2" presStyleCnt="4" custScaleY="135872">
        <dgm:presLayoutVars>
          <dgm:chMax val="0"/>
          <dgm:bulletEnabled val="1"/>
        </dgm:presLayoutVars>
      </dgm:prSet>
      <dgm:spPr/>
    </dgm:pt>
    <dgm:pt modelId="{4229C451-B1F8-4ECD-BC7C-9DE791CF4946}" type="pres">
      <dgm:prSet presAssocID="{AB741913-9A72-4753-A97F-E503C20D8407}" presName="negativeSpace" presStyleCnt="0"/>
      <dgm:spPr/>
    </dgm:pt>
    <dgm:pt modelId="{4079267C-9DCD-4937-A395-E43F4812A530}" type="pres">
      <dgm:prSet presAssocID="{AB741913-9A72-4753-A97F-E503C20D8407}" presName="childText" presStyleLbl="conFgAcc1" presStyleIdx="2" presStyleCnt="4">
        <dgm:presLayoutVars>
          <dgm:bulletEnabled val="1"/>
        </dgm:presLayoutVars>
      </dgm:prSet>
      <dgm:spPr/>
    </dgm:pt>
    <dgm:pt modelId="{7EB8EA9B-A24C-48EA-BD28-41BB2353F018}" type="pres">
      <dgm:prSet presAssocID="{6491287B-66D6-459A-AA90-0FE6A0A2C582}" presName="spaceBetweenRectangles" presStyleCnt="0"/>
      <dgm:spPr/>
    </dgm:pt>
    <dgm:pt modelId="{FD8CC084-8EEA-4991-A5E1-C0252CAAC2C0}" type="pres">
      <dgm:prSet presAssocID="{D3A0EC4D-0CCC-483F-B967-A8FFB6F6966E}" presName="parentLin" presStyleCnt="0"/>
      <dgm:spPr/>
    </dgm:pt>
    <dgm:pt modelId="{89B1A854-0C48-41B4-A075-C5D953955D41}" type="pres">
      <dgm:prSet presAssocID="{D3A0EC4D-0CCC-483F-B967-A8FFB6F6966E}" presName="parentLeftMargin" presStyleLbl="node1" presStyleIdx="2" presStyleCnt="4"/>
      <dgm:spPr/>
    </dgm:pt>
    <dgm:pt modelId="{521EC3A2-474C-4E10-BDB7-6A11F9F6D91F}" type="pres">
      <dgm:prSet presAssocID="{D3A0EC4D-0CCC-483F-B967-A8FFB6F6966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CA4B714-80BE-4930-92DB-A34E563A10FA}" type="pres">
      <dgm:prSet presAssocID="{D3A0EC4D-0CCC-483F-B967-A8FFB6F6966E}" presName="negativeSpace" presStyleCnt="0"/>
      <dgm:spPr/>
    </dgm:pt>
    <dgm:pt modelId="{05F96811-83AC-4FCD-B16E-3C1EC8649F1A}" type="pres">
      <dgm:prSet presAssocID="{D3A0EC4D-0CCC-483F-B967-A8FFB6F6966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9571415-779A-475C-81F1-F7A2DD5F67DA}" type="presOf" srcId="{AB741913-9A72-4753-A97F-E503C20D8407}" destId="{15FB55C6-3626-4197-ACE7-D27357E01FC6}" srcOrd="0" destOrd="0" presId="urn:microsoft.com/office/officeart/2005/8/layout/list1"/>
    <dgm:cxn modelId="{04ED0E1A-CB22-4C1D-A82D-C33BAFC53770}" srcId="{9B5811D6-A1A2-4E8D-8BCF-DB586A7949DE}" destId="{D3A0EC4D-0CCC-483F-B967-A8FFB6F6966E}" srcOrd="3" destOrd="0" parTransId="{68C11573-B299-4952-8CB1-0BF32049604E}" sibTransId="{0C6EEE58-E846-4CED-BFA5-F3C2050C5839}"/>
    <dgm:cxn modelId="{E3E6A663-3004-43C2-AAF3-E39590742726}" type="presOf" srcId="{9B5811D6-A1A2-4E8D-8BCF-DB586A7949DE}" destId="{6E2F0D84-61FF-40DA-8916-1E6B988C69A5}" srcOrd="0" destOrd="0" presId="urn:microsoft.com/office/officeart/2005/8/layout/list1"/>
    <dgm:cxn modelId="{A77C514A-4E61-4D6A-AEA0-C37C6808B11B}" type="presOf" srcId="{422BC1E5-C0F9-4A00-8ECB-1A005DA8DAC4}" destId="{4F55E676-7BDA-44FE-A357-33C5E7690076}" srcOrd="1" destOrd="0" presId="urn:microsoft.com/office/officeart/2005/8/layout/list1"/>
    <dgm:cxn modelId="{373DC34B-B33A-4F1B-909E-FB5B9834B85F}" type="presOf" srcId="{2425C988-CEFA-4543-A9FF-65C6D3B68030}" destId="{3205FBA4-A105-4DB6-B43E-594C256A4131}" srcOrd="0" destOrd="0" presId="urn:microsoft.com/office/officeart/2005/8/layout/list1"/>
    <dgm:cxn modelId="{B094CD4C-211E-40A8-AE2B-1E44AAF88937}" type="presOf" srcId="{422BC1E5-C0F9-4A00-8ECB-1A005DA8DAC4}" destId="{1449A14B-FA0B-494B-82E1-626BCC67F427}" srcOrd="0" destOrd="0" presId="urn:microsoft.com/office/officeart/2005/8/layout/list1"/>
    <dgm:cxn modelId="{7FC26351-6493-4F21-B3B3-6068557F56C1}" type="presOf" srcId="{AB741913-9A72-4753-A97F-E503C20D8407}" destId="{7F807F24-558B-4C5B-BEE3-E946E63B2583}" srcOrd="1" destOrd="0" presId="urn:microsoft.com/office/officeart/2005/8/layout/list1"/>
    <dgm:cxn modelId="{9BDA3B97-DEC0-41F9-A41F-476EF1F2F4A5}" srcId="{9B5811D6-A1A2-4E8D-8BCF-DB586A7949DE}" destId="{422BC1E5-C0F9-4A00-8ECB-1A005DA8DAC4}" srcOrd="1" destOrd="0" parTransId="{194EFD5B-BA2E-4F80-B25A-11CB42F4826D}" sibTransId="{E7469BD3-49E0-48A3-A182-826BCF80993D}"/>
    <dgm:cxn modelId="{4C87789D-C182-4EE0-8516-F3D69DFB3D08}" srcId="{9B5811D6-A1A2-4E8D-8BCF-DB586A7949DE}" destId="{AB741913-9A72-4753-A97F-E503C20D8407}" srcOrd="2" destOrd="0" parTransId="{56F6FB53-50A5-42ED-B66B-4C095C6DF4B3}" sibTransId="{6491287B-66D6-459A-AA90-0FE6A0A2C582}"/>
    <dgm:cxn modelId="{088CA9E8-C21B-4089-AD61-61954AF0C2DC}" type="presOf" srcId="{D3A0EC4D-0CCC-483F-B967-A8FFB6F6966E}" destId="{521EC3A2-474C-4E10-BDB7-6A11F9F6D91F}" srcOrd="1" destOrd="0" presId="urn:microsoft.com/office/officeart/2005/8/layout/list1"/>
    <dgm:cxn modelId="{877EA4F0-E49C-4DF3-8EC7-209B54F3FCA1}" srcId="{9B5811D6-A1A2-4E8D-8BCF-DB586A7949DE}" destId="{2425C988-CEFA-4543-A9FF-65C6D3B68030}" srcOrd="0" destOrd="0" parTransId="{59DABC3A-53DB-4931-B08C-9F9B99FBC25F}" sibTransId="{B05CB094-2372-4109-9EBA-82203B59AF01}"/>
    <dgm:cxn modelId="{442298F7-FF34-4558-B209-3B7A0E636D53}" type="presOf" srcId="{D3A0EC4D-0CCC-483F-B967-A8FFB6F6966E}" destId="{89B1A854-0C48-41B4-A075-C5D953955D41}" srcOrd="0" destOrd="0" presId="urn:microsoft.com/office/officeart/2005/8/layout/list1"/>
    <dgm:cxn modelId="{6128BDF8-F223-451D-BD90-6925ED89E04B}" type="presOf" srcId="{2425C988-CEFA-4543-A9FF-65C6D3B68030}" destId="{86ACD814-E06B-4F33-B381-DCDB7BB2803B}" srcOrd="1" destOrd="0" presId="urn:microsoft.com/office/officeart/2005/8/layout/list1"/>
    <dgm:cxn modelId="{A8061831-C9B1-496C-B00C-D13432D68BD8}" type="presParOf" srcId="{6E2F0D84-61FF-40DA-8916-1E6B988C69A5}" destId="{B69D90A4-6DC6-46B6-AF1D-0B15BDCBF99A}" srcOrd="0" destOrd="0" presId="urn:microsoft.com/office/officeart/2005/8/layout/list1"/>
    <dgm:cxn modelId="{F27FD0C4-470F-4DED-94E5-877C7466D7D9}" type="presParOf" srcId="{B69D90A4-6DC6-46B6-AF1D-0B15BDCBF99A}" destId="{3205FBA4-A105-4DB6-B43E-594C256A4131}" srcOrd="0" destOrd="0" presId="urn:microsoft.com/office/officeart/2005/8/layout/list1"/>
    <dgm:cxn modelId="{F5A551A4-F92D-4D30-9081-8FA8FD22EEEF}" type="presParOf" srcId="{B69D90A4-6DC6-46B6-AF1D-0B15BDCBF99A}" destId="{86ACD814-E06B-4F33-B381-DCDB7BB2803B}" srcOrd="1" destOrd="0" presId="urn:microsoft.com/office/officeart/2005/8/layout/list1"/>
    <dgm:cxn modelId="{3CF97AEB-67DE-4EC1-9AD0-062D8CC3559D}" type="presParOf" srcId="{6E2F0D84-61FF-40DA-8916-1E6B988C69A5}" destId="{0E67189C-1672-446D-A269-71617932988B}" srcOrd="1" destOrd="0" presId="urn:microsoft.com/office/officeart/2005/8/layout/list1"/>
    <dgm:cxn modelId="{3AA1F755-4CED-4A18-AB5E-51D39488CB7D}" type="presParOf" srcId="{6E2F0D84-61FF-40DA-8916-1E6B988C69A5}" destId="{219844B0-4FB3-4B52-B0F9-14BFCCA728B0}" srcOrd="2" destOrd="0" presId="urn:microsoft.com/office/officeart/2005/8/layout/list1"/>
    <dgm:cxn modelId="{E9237576-48F4-4180-AC76-AE6950E0B79D}" type="presParOf" srcId="{6E2F0D84-61FF-40DA-8916-1E6B988C69A5}" destId="{95449117-9773-45B2-9A5A-0169AFD1F00E}" srcOrd="3" destOrd="0" presId="urn:microsoft.com/office/officeart/2005/8/layout/list1"/>
    <dgm:cxn modelId="{017FF8E6-E5ED-4E27-A948-11DEB1AEACBC}" type="presParOf" srcId="{6E2F0D84-61FF-40DA-8916-1E6B988C69A5}" destId="{E90FA493-5A10-452B-9D88-CC9F8C0F1A02}" srcOrd="4" destOrd="0" presId="urn:microsoft.com/office/officeart/2005/8/layout/list1"/>
    <dgm:cxn modelId="{69BEA8F3-C22B-41AB-854C-BF06D0B147CE}" type="presParOf" srcId="{E90FA493-5A10-452B-9D88-CC9F8C0F1A02}" destId="{1449A14B-FA0B-494B-82E1-626BCC67F427}" srcOrd="0" destOrd="0" presId="urn:microsoft.com/office/officeart/2005/8/layout/list1"/>
    <dgm:cxn modelId="{8F6D4158-2459-420E-A065-C40B48F2403F}" type="presParOf" srcId="{E90FA493-5A10-452B-9D88-CC9F8C0F1A02}" destId="{4F55E676-7BDA-44FE-A357-33C5E7690076}" srcOrd="1" destOrd="0" presId="urn:microsoft.com/office/officeart/2005/8/layout/list1"/>
    <dgm:cxn modelId="{B60A0F9C-6EC6-41D0-8A5F-628A20859351}" type="presParOf" srcId="{6E2F0D84-61FF-40DA-8916-1E6B988C69A5}" destId="{FF702A29-8B29-43C1-8284-BA2EAABD01B2}" srcOrd="5" destOrd="0" presId="urn:microsoft.com/office/officeart/2005/8/layout/list1"/>
    <dgm:cxn modelId="{BB7F7712-543C-4110-997D-1E283F56250C}" type="presParOf" srcId="{6E2F0D84-61FF-40DA-8916-1E6B988C69A5}" destId="{6DB7FE6F-599C-47E7-8DC5-BB42AC4CA09E}" srcOrd="6" destOrd="0" presId="urn:microsoft.com/office/officeart/2005/8/layout/list1"/>
    <dgm:cxn modelId="{518ADBFD-8E07-4D15-A7ED-EF59CF060367}" type="presParOf" srcId="{6E2F0D84-61FF-40DA-8916-1E6B988C69A5}" destId="{AB2706B3-5037-44D4-830F-D601352DCF3F}" srcOrd="7" destOrd="0" presId="urn:microsoft.com/office/officeart/2005/8/layout/list1"/>
    <dgm:cxn modelId="{461CB4B6-5283-439B-806B-4C854C0652ED}" type="presParOf" srcId="{6E2F0D84-61FF-40DA-8916-1E6B988C69A5}" destId="{857CCB68-0096-4635-97C1-138797ADBD54}" srcOrd="8" destOrd="0" presId="urn:microsoft.com/office/officeart/2005/8/layout/list1"/>
    <dgm:cxn modelId="{3725D449-D480-478A-BF8E-2FA6AE59D927}" type="presParOf" srcId="{857CCB68-0096-4635-97C1-138797ADBD54}" destId="{15FB55C6-3626-4197-ACE7-D27357E01FC6}" srcOrd="0" destOrd="0" presId="urn:microsoft.com/office/officeart/2005/8/layout/list1"/>
    <dgm:cxn modelId="{4C3AC747-17C0-4DE3-A123-AF7CD1156188}" type="presParOf" srcId="{857CCB68-0096-4635-97C1-138797ADBD54}" destId="{7F807F24-558B-4C5B-BEE3-E946E63B2583}" srcOrd="1" destOrd="0" presId="urn:microsoft.com/office/officeart/2005/8/layout/list1"/>
    <dgm:cxn modelId="{F62F3319-E66C-4955-9B01-998867E49F42}" type="presParOf" srcId="{6E2F0D84-61FF-40DA-8916-1E6B988C69A5}" destId="{4229C451-B1F8-4ECD-BC7C-9DE791CF4946}" srcOrd="9" destOrd="0" presId="urn:microsoft.com/office/officeart/2005/8/layout/list1"/>
    <dgm:cxn modelId="{65356928-0262-4526-AA7D-C2D3AE72A573}" type="presParOf" srcId="{6E2F0D84-61FF-40DA-8916-1E6B988C69A5}" destId="{4079267C-9DCD-4937-A395-E43F4812A530}" srcOrd="10" destOrd="0" presId="urn:microsoft.com/office/officeart/2005/8/layout/list1"/>
    <dgm:cxn modelId="{95DD542C-F956-4A07-A2AF-8B0DB05CA58F}" type="presParOf" srcId="{6E2F0D84-61FF-40DA-8916-1E6B988C69A5}" destId="{7EB8EA9B-A24C-48EA-BD28-41BB2353F018}" srcOrd="11" destOrd="0" presId="urn:microsoft.com/office/officeart/2005/8/layout/list1"/>
    <dgm:cxn modelId="{FC992C94-0246-4B77-ACA9-18480DCF0A95}" type="presParOf" srcId="{6E2F0D84-61FF-40DA-8916-1E6B988C69A5}" destId="{FD8CC084-8EEA-4991-A5E1-C0252CAAC2C0}" srcOrd="12" destOrd="0" presId="urn:microsoft.com/office/officeart/2005/8/layout/list1"/>
    <dgm:cxn modelId="{70D8C2EC-8620-4D8F-94FD-56D88B06BD0E}" type="presParOf" srcId="{FD8CC084-8EEA-4991-A5E1-C0252CAAC2C0}" destId="{89B1A854-0C48-41B4-A075-C5D953955D41}" srcOrd="0" destOrd="0" presId="urn:microsoft.com/office/officeart/2005/8/layout/list1"/>
    <dgm:cxn modelId="{B4580631-24EB-4D81-8284-F8F8E052425E}" type="presParOf" srcId="{FD8CC084-8EEA-4991-A5E1-C0252CAAC2C0}" destId="{521EC3A2-474C-4E10-BDB7-6A11F9F6D91F}" srcOrd="1" destOrd="0" presId="urn:microsoft.com/office/officeart/2005/8/layout/list1"/>
    <dgm:cxn modelId="{55CCE382-8918-4A86-997A-25F67A2F1221}" type="presParOf" srcId="{6E2F0D84-61FF-40DA-8916-1E6B988C69A5}" destId="{9CA4B714-80BE-4930-92DB-A34E563A10FA}" srcOrd="13" destOrd="0" presId="urn:microsoft.com/office/officeart/2005/8/layout/list1"/>
    <dgm:cxn modelId="{62DE20E8-0FF5-492A-9A3B-73370B3D2BF8}" type="presParOf" srcId="{6E2F0D84-61FF-40DA-8916-1E6B988C69A5}" destId="{05F96811-83AC-4FCD-B16E-3C1EC8649F1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844B0-4FB3-4B52-B0F9-14BFCCA728B0}">
      <dsp:nvSpPr>
        <dsp:cNvPr id="0" name=""/>
        <dsp:cNvSpPr/>
      </dsp:nvSpPr>
      <dsp:spPr>
        <a:xfrm>
          <a:off x="0" y="271858"/>
          <a:ext cx="906272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ACD814-E06B-4F33-B381-DCDB7BB2803B}">
      <dsp:nvSpPr>
        <dsp:cNvPr id="0" name=""/>
        <dsp:cNvSpPr/>
      </dsp:nvSpPr>
      <dsp:spPr>
        <a:xfrm>
          <a:off x="453136" y="6178"/>
          <a:ext cx="6343904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784" tIns="0" rIns="239784" bIns="0" numCol="1" spcCol="1270" anchor="ctr" anchorCtr="0">
          <a:noAutofit/>
        </a:bodyPr>
        <a:lstStyle/>
        <a:p>
          <a:pPr marL="0" lvl="0" indent="0" algn="l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1- Define the Impact</a:t>
          </a:r>
          <a:endParaRPr lang="ar-SY" sz="1800" b="1" kern="1200" dirty="0"/>
        </a:p>
      </dsp:txBody>
      <dsp:txXfrm>
        <a:off x="479075" y="32117"/>
        <a:ext cx="6292026" cy="479482"/>
      </dsp:txXfrm>
    </dsp:sp>
    <dsp:sp modelId="{6DB7FE6F-599C-47E7-8DC5-BB42AC4CA09E}">
      <dsp:nvSpPr>
        <dsp:cNvPr id="0" name=""/>
        <dsp:cNvSpPr/>
      </dsp:nvSpPr>
      <dsp:spPr>
        <a:xfrm>
          <a:off x="0" y="1088338"/>
          <a:ext cx="906272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5E676-7BDA-44FE-A357-33C5E7690076}">
      <dsp:nvSpPr>
        <dsp:cNvPr id="0" name=""/>
        <dsp:cNvSpPr/>
      </dsp:nvSpPr>
      <dsp:spPr>
        <a:xfrm>
          <a:off x="453136" y="822658"/>
          <a:ext cx="6343904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784" tIns="0" rIns="239784" bIns="0" numCol="1" spcCol="1270" anchor="ctr" anchorCtr="0">
          <a:noAutofit/>
        </a:bodyPr>
        <a:lstStyle/>
        <a:p>
          <a:pPr marL="0" lvl="0" indent="0" algn="l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2- Define the Probability of Having Risk </a:t>
          </a:r>
          <a:endParaRPr lang="ar-SY" sz="1800" b="1" kern="1200" dirty="0"/>
        </a:p>
      </dsp:txBody>
      <dsp:txXfrm>
        <a:off x="479075" y="848597"/>
        <a:ext cx="6292026" cy="479482"/>
      </dsp:txXfrm>
    </dsp:sp>
    <dsp:sp modelId="{4079267C-9DCD-4937-A395-E43F4812A530}">
      <dsp:nvSpPr>
        <dsp:cNvPr id="0" name=""/>
        <dsp:cNvSpPr/>
      </dsp:nvSpPr>
      <dsp:spPr>
        <a:xfrm>
          <a:off x="0" y="2095427"/>
          <a:ext cx="906272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807F24-558B-4C5B-BEE3-E946E63B2583}">
      <dsp:nvSpPr>
        <dsp:cNvPr id="0" name=""/>
        <dsp:cNvSpPr/>
      </dsp:nvSpPr>
      <dsp:spPr>
        <a:xfrm>
          <a:off x="453136" y="1639138"/>
          <a:ext cx="6343904" cy="7219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784" tIns="0" rIns="239784" bIns="0" numCol="1" spcCol="1270" anchor="ctr" anchorCtr="0">
          <a:noAutofit/>
        </a:bodyPr>
        <a:lstStyle/>
        <a:p>
          <a:pPr marL="0" lvl="0" indent="0" algn="l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3- Identify the risk for different threats and</a:t>
          </a:r>
        </a:p>
        <a:p>
          <a:pPr marL="0" lvl="0" indent="0" algn="l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 Create the Risk Matrix</a:t>
          </a:r>
          <a:endParaRPr lang="ar-SY" sz="1800" b="1" kern="1200" dirty="0"/>
        </a:p>
      </dsp:txBody>
      <dsp:txXfrm>
        <a:off x="488380" y="1674382"/>
        <a:ext cx="6273416" cy="651481"/>
      </dsp:txXfrm>
    </dsp:sp>
    <dsp:sp modelId="{05F96811-83AC-4FCD-B16E-3C1EC8649F1A}">
      <dsp:nvSpPr>
        <dsp:cNvPr id="0" name=""/>
        <dsp:cNvSpPr/>
      </dsp:nvSpPr>
      <dsp:spPr>
        <a:xfrm>
          <a:off x="0" y="2911907"/>
          <a:ext cx="906272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1EC3A2-474C-4E10-BDB7-6A11F9F6D91F}">
      <dsp:nvSpPr>
        <dsp:cNvPr id="0" name=""/>
        <dsp:cNvSpPr/>
      </dsp:nvSpPr>
      <dsp:spPr>
        <a:xfrm>
          <a:off x="453136" y="2646227"/>
          <a:ext cx="6343904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784" tIns="0" rIns="239784" bIns="0" numCol="1" spcCol="1270" anchor="ctr" anchorCtr="0">
          <a:noAutofit/>
        </a:bodyPr>
        <a:lstStyle/>
        <a:p>
          <a:pPr marL="0" lvl="0" indent="0" algn="l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4- Rate the Risk</a:t>
          </a:r>
          <a:endParaRPr lang="ar-SY" sz="1800" b="1" kern="1200" dirty="0"/>
        </a:p>
      </dsp:txBody>
      <dsp:txXfrm>
        <a:off x="479075" y="2672166"/>
        <a:ext cx="6292026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A6990EC-EB7A-4174-BA9A-721EC8CE55D0}" type="datetimeFigureOut">
              <a:rPr lang="ar-SY" smtClean="0"/>
              <a:t>14/04/1446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3551590-80A3-4A92-910C-CBD776253A4E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94160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EDC0-0377-41E9-8D56-A158542BB9B2}" type="datetime8">
              <a:rPr lang="ar-SY" smtClean="0"/>
              <a:t>17 تشرين الأول، 24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‹#›</a:t>
            </a:fld>
            <a:endParaRPr lang="ar-SY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9EC1-0947-4EDA-940D-1EA67BEEEC93}" type="datetime8">
              <a:rPr lang="ar-SY" smtClean="0"/>
              <a:t>17 تشرين الأول، 24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055830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1200-FEAE-49F0-9C2A-A331226F623C}" type="datetime8">
              <a:rPr lang="ar-SY" smtClean="0"/>
              <a:t>17 تشرين الأول، 24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0287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FC96-FE80-47C1-9BBA-427A58655018}" type="datetime8">
              <a:rPr lang="ar-SY" smtClean="0"/>
              <a:t>17 تشرين الأول، 24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21359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24B7-7663-43A1-9FB6-5EC8AF08227F}" type="datetime8">
              <a:rPr lang="ar-SY" smtClean="0"/>
              <a:t>17 تشرين الأول، 24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‹#›</a:t>
            </a:fld>
            <a:endParaRPr lang="ar-SY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464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33EF-9092-4A55-8323-F36306F1FBBB}" type="datetime8">
              <a:rPr lang="ar-SY" smtClean="0"/>
              <a:t>17 تشرين الأول، 24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93822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AFCF-F976-4BD1-9A54-EFF337D53174}" type="datetime8">
              <a:rPr lang="ar-SY" smtClean="0"/>
              <a:t>17 تشرين الأول، 24</a:t>
            </a:fld>
            <a:endParaRPr lang="ar-S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9955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72CC6-1033-488D-A099-277B68BE6C96}" type="datetime8">
              <a:rPr lang="ar-SY" smtClean="0"/>
              <a:t>17 تشرين الأول، 24</a:t>
            </a:fld>
            <a:endParaRPr lang="ar-S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231868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7ECC-DA27-49BD-809C-B6CAF4E3AADE}" type="datetime8">
              <a:rPr lang="ar-SY" smtClean="0"/>
              <a:t>17 تشرين الأول، 24</a:t>
            </a:fld>
            <a:endParaRPr lang="ar-S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ar-S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257582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79A5F4C-2393-4267-933C-72B48D731B5B}" type="datetime8">
              <a:rPr lang="ar-SY" smtClean="0"/>
              <a:t>17 تشرين الأول، 24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21766B-718F-40A4-8B9D-6B0440A7362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3524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94E2-E0E9-45BF-AF7C-2C93B6B5B8F6}" type="datetime8">
              <a:rPr lang="ar-SY" smtClean="0"/>
              <a:t>17 تشرين الأول، 24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90541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CBAC497-DC8D-408E-8D30-ECC284A7CD1D}" type="datetime8">
              <a:rPr lang="ar-SY" smtClean="0"/>
              <a:t>17 تشرين الأول، 24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A21766B-718F-40A4-8B9D-6B0440A73622}" type="slidenum">
              <a:rPr lang="ar-SY" smtClean="0"/>
              <a:t>‹#›</a:t>
            </a:fld>
            <a:endParaRPr lang="ar-SY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16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A6674E5-10A9-E6F9-1BE2-19C73ED32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2532750"/>
            <a:ext cx="10058400" cy="13234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Georgia" panose="02040502050405020303" pitchFamily="18" charset="0"/>
              </a:rPr>
              <a:t>Introduction to Information Systems Auditing</a:t>
            </a:r>
            <a:br>
              <a:rPr lang="en-US" sz="4000" dirty="0">
                <a:latin typeface="Georgia" panose="02040502050405020303" pitchFamily="18" charset="0"/>
              </a:rPr>
            </a:br>
            <a:endParaRPr lang="ar-SY" sz="4000" dirty="0">
              <a:latin typeface="Georgia" panose="02040502050405020303" pitchFamily="18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7B05C21-A72D-713B-5E68-F83824A82BFA}"/>
              </a:ext>
            </a:extLst>
          </p:cNvPr>
          <p:cNvSpPr txBox="1"/>
          <p:nvPr/>
        </p:nvSpPr>
        <p:spPr>
          <a:xfrm>
            <a:off x="358774" y="218784"/>
            <a:ext cx="6100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Georgia" panose="02040502050405020303" pitchFamily="18" charset="0"/>
              </a:rPr>
              <a:t>Course</a:t>
            </a:r>
            <a:r>
              <a:rPr lang="en-US" sz="2000" dirty="0">
                <a:solidFill>
                  <a:srgbClr val="FF0000"/>
                </a:solidFill>
                <a:latin typeface="Georgia" panose="02040502050405020303" pitchFamily="18" charset="0"/>
              </a:rPr>
              <a:t>: Information Systems Engineering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206F6DB-E4E1-82D2-0724-758F836524E5}"/>
              </a:ext>
            </a:extLst>
          </p:cNvPr>
          <p:cNvSpPr txBox="1"/>
          <p:nvPr/>
        </p:nvSpPr>
        <p:spPr>
          <a:xfrm>
            <a:off x="4180449" y="5015424"/>
            <a:ext cx="389206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Prepared by Dr. Abdo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Darbooli</a:t>
            </a:r>
            <a:endParaRPr lang="ar-SY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496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E9EFA-20EF-C26D-B8D9-D89EC11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Risk – Probabilities</a:t>
            </a:r>
            <a:endParaRPr lang="ar-SY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63B745-2EF0-1AB2-DFAA-6A19D04EE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Likel</a:t>
            </a:r>
            <a:r>
              <a:rPr lang="en-US" sz="2200" dirty="0" err="1">
                <a:solidFill>
                  <a:srgbClr val="46424D"/>
                </a:solidFill>
                <a:latin typeface="Arial"/>
                <a:ea typeface="ＭＳ Ｐゴシック" charset="-128"/>
                <a:cs typeface="Arial"/>
              </a:rPr>
              <a:t>ihood</a:t>
            </a:r>
            <a:r>
              <a:rPr lang="en-US" sz="2200" dirty="0">
                <a:solidFill>
                  <a:srgbClr val="46424D"/>
                </a:solidFill>
                <a:latin typeface="Arial"/>
                <a:ea typeface="ＭＳ Ｐゴシック" charset="-128"/>
                <a:cs typeface="Arial"/>
              </a:rPr>
              <a:t> of having risk</a:t>
            </a: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46424D"/>
                </a:solidFill>
                <a:latin typeface="Arial"/>
                <a:ea typeface="ＭＳ Ｐゴシック" charset="-128"/>
                <a:cs typeface="Arial"/>
              </a:rPr>
              <a:t>It is a </a:t>
            </a:r>
            <a:r>
              <a:rPr lang="en-US" sz="2000" dirty="0">
                <a:solidFill>
                  <a:srgbClr val="FF0000"/>
                </a:solidFill>
                <a:latin typeface="Arial"/>
                <a:ea typeface="ＭＳ Ｐゴシック" charset="-128"/>
                <a:cs typeface="Arial"/>
              </a:rPr>
              <a:t>subjective</a:t>
            </a:r>
            <a:r>
              <a:rPr lang="en-US" sz="2000" dirty="0">
                <a:solidFill>
                  <a:srgbClr val="46424D"/>
                </a:solidFill>
                <a:latin typeface="Arial"/>
                <a:ea typeface="ＭＳ Ｐゴシック" charset="-128"/>
                <a:cs typeface="Arial"/>
              </a:rPr>
              <a:t> task based on </a:t>
            </a:r>
            <a:r>
              <a:rPr lang="en-US" sz="2000" dirty="0">
                <a:solidFill>
                  <a:srgbClr val="FF0000"/>
                </a:solidFill>
                <a:latin typeface="Arial"/>
                <a:ea typeface="ＭＳ Ｐゴシック" charset="-128"/>
                <a:cs typeface="Arial"/>
              </a:rPr>
              <a:t>historical data </a:t>
            </a: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rPr>
              <a:t>Example: how likely will the next earthquake of magnitude 6.5 happen?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F4615B-75C5-B8CF-F0AB-D6A60387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10</a:t>
            </a:fld>
            <a:endParaRPr lang="ar-SY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47D17C0-49A3-41D9-9E70-59D9C52B4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862" y="3429000"/>
            <a:ext cx="220027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60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E9EFA-20EF-C26D-B8D9-D89EC11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Management Process</a:t>
            </a:r>
            <a:endParaRPr lang="ar-SY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63B745-2EF0-1AB2-DFAA-6A19D04EE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F4615B-75C5-B8CF-F0AB-D6A60387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11</a:t>
            </a:fld>
            <a:endParaRPr lang="ar-SY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58A58CBE-CD61-9D34-6D07-34A429C60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425" y="2418772"/>
            <a:ext cx="4629150" cy="32289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05934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E9EFA-20EF-C26D-B8D9-D89EC11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Assessment</a:t>
            </a:r>
            <a:endParaRPr lang="ar-SY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63B745-2EF0-1AB2-DFAA-6A19D04EE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Identify area of having high risk</a:t>
            </a: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rPr>
              <a:t>Different organizations have different exposures (different kinds of risks to different degrees)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F4615B-75C5-B8CF-F0AB-D6A60387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12</a:t>
            </a:fld>
            <a:endParaRPr lang="ar-SY"/>
          </a:p>
        </p:txBody>
      </p:sp>
      <p:graphicFrame>
        <p:nvGraphicFramePr>
          <p:cNvPr id="5" name="رسم تخطيطي 4">
            <a:extLst>
              <a:ext uri="{FF2B5EF4-FFF2-40B4-BE49-F238E27FC236}">
                <a16:creationId xmlns:a16="http://schemas.microsoft.com/office/drawing/2014/main" id="{2345BFA1-4E0B-1AE5-7944-B2F4F788AC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3029115"/>
              </p:ext>
            </p:extLst>
          </p:nvPr>
        </p:nvGraphicFramePr>
        <p:xfrm>
          <a:off x="1595119" y="2792754"/>
          <a:ext cx="9062721" cy="3371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1879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E9EFA-20EF-C26D-B8D9-D89EC11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Assessment – Define the Impact</a:t>
            </a:r>
            <a:endParaRPr lang="ar-SY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63B745-2EF0-1AB2-DFAA-6A19D04EE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Impact is mostly qualitative</a:t>
            </a:r>
            <a:endParaRPr lang="en-US" sz="2200" dirty="0">
              <a:solidFill>
                <a:schemeClr val="tx1"/>
              </a:solidFill>
              <a:latin typeface="Arial"/>
              <a:ea typeface="ＭＳ Ｐゴシック" charset="-128"/>
              <a:cs typeface="Arial"/>
            </a:endParaRP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Different areas of your business are going to be impacted</a:t>
            </a: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People</a:t>
            </a: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rPr>
              <a:t>Asset</a:t>
            </a: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Operation</a:t>
            </a: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rPr>
              <a:t>Environment</a:t>
            </a:r>
          </a:p>
          <a:p>
            <a:pPr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Example: Earthquake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  <a:sym typeface="Wingdings" panose="05000000000000000000" pitchFamily="2" charset="2"/>
              </a:rPr>
              <a:t>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F4615B-75C5-B8CF-F0AB-D6A60387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13</a:t>
            </a:fld>
            <a:endParaRPr lang="ar-SY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1764468-4C69-8297-291A-A38606ADD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493" y="2719754"/>
            <a:ext cx="7243507" cy="412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85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E9EFA-20EF-C26D-B8D9-D89EC11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Assessment – Create the Risk Matrix</a:t>
            </a:r>
            <a:endParaRPr lang="ar-SY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63B745-2EF0-1AB2-DFAA-6A19D04EE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F</a:t>
            </a:r>
            <a:r>
              <a:rPr lang="en-US" sz="2200" dirty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rPr>
              <a:t>or each threat: rate the risk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F4615B-75C5-B8CF-F0AB-D6A60387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14</a:t>
            </a:fld>
            <a:endParaRPr lang="ar-SY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0B28BC9E-713D-6A7A-2786-95224889D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412" y="2531710"/>
            <a:ext cx="9401175" cy="31337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61772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E9EFA-20EF-C26D-B8D9-D89EC11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Assessment – Example</a:t>
            </a:r>
            <a:endParaRPr lang="ar-SY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63B745-2EF0-1AB2-DFAA-6A19D04EE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Risk to your organization</a:t>
            </a: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What is the threat?</a:t>
            </a:r>
          </a:p>
          <a:p>
            <a:pPr lvl="2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Cyber hacking to online server</a:t>
            </a: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What is the impact?</a:t>
            </a: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rPr>
              <a:t>What is the probability?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F4615B-75C5-B8CF-F0AB-D6A60387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15</a:t>
            </a:fld>
            <a:endParaRPr lang="ar-SY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C0E88B75-7773-ABEC-00AA-55CF58B4A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867" y="4062778"/>
            <a:ext cx="5991225" cy="11239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279CE30-A5AD-1D5A-C840-D1A1C62A8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866" y="5635731"/>
            <a:ext cx="5991225" cy="466725"/>
          </a:xfrm>
          <a:prstGeom prst="rect">
            <a:avLst/>
          </a:prstGeom>
        </p:spPr>
      </p:pic>
      <p:sp>
        <p:nvSpPr>
          <p:cNvPr id="10" name="علامة الضرب 9">
            <a:extLst>
              <a:ext uri="{FF2B5EF4-FFF2-40B4-BE49-F238E27FC236}">
                <a16:creationId xmlns:a16="http://schemas.microsoft.com/office/drawing/2014/main" id="{25100FEB-FF94-5BB3-ED48-EFC1A446DA9D}"/>
              </a:ext>
            </a:extLst>
          </p:cNvPr>
          <p:cNvSpPr/>
          <p:nvPr/>
        </p:nvSpPr>
        <p:spPr>
          <a:xfrm>
            <a:off x="5727125" y="4996163"/>
            <a:ext cx="798706" cy="59787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51130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E9EFA-20EF-C26D-B8D9-D89EC11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Assessment – Example</a:t>
            </a:r>
            <a:endParaRPr lang="ar-SY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63B745-2EF0-1AB2-DFAA-6A19D04EE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rPr>
              <a:t>It is high risk</a:t>
            </a:r>
            <a:endParaRPr lang="en-US" dirty="0">
              <a:solidFill>
                <a:schemeClr val="tx1"/>
              </a:solidFill>
              <a:latin typeface="Arial"/>
              <a:ea typeface="ＭＳ Ｐゴシック" charset="-128"/>
              <a:cs typeface="Arial"/>
            </a:endParaRP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rPr>
              <a:t>Needs urgent attention</a:t>
            </a: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rPr>
              <a:t>Should not continue business in high risk area 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F4615B-75C5-B8CF-F0AB-D6A60387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16</a:t>
            </a:fld>
            <a:endParaRPr lang="ar-SY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AE425A29-9B5C-9503-5525-0D6ACAA4A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275" y="3235136"/>
            <a:ext cx="5505450" cy="29527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81622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E9EFA-20EF-C26D-B8D9-D89EC11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Mitigation</a:t>
            </a:r>
            <a:endParaRPr lang="ar-SY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63B745-2EF0-1AB2-DFAA-6A19D04EE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Reduce risks using controls</a:t>
            </a: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dirty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rPr>
              <a:t> How can we reduce the risk of cyber hacking?</a:t>
            </a:r>
            <a:endParaRPr lang="en-US" sz="2000" dirty="0">
              <a:solidFill>
                <a:schemeClr val="tx1"/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F4615B-75C5-B8CF-F0AB-D6A60387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17</a:t>
            </a:fld>
            <a:endParaRPr lang="ar-SY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F6742B9-F2C9-0E6F-0F61-33F08330A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342" y="2684585"/>
            <a:ext cx="6010275" cy="359605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10395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E9EFA-20EF-C26D-B8D9-D89EC11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Mitigation – Reduce using Controls</a:t>
            </a:r>
            <a:endParaRPr lang="ar-SY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63B745-2EF0-1AB2-DFAA-6A19D04EE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rPr>
              <a:t> 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F4615B-75C5-B8CF-F0AB-D6A60387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18</a:t>
            </a:fld>
            <a:endParaRPr lang="ar-SY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039B045-60E2-D938-82AD-15BB5D4F5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538" y="2803330"/>
            <a:ext cx="5802923" cy="210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28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E9EFA-20EF-C26D-B8D9-D89EC11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Mitigation – Reduce using Controls</a:t>
            </a:r>
            <a:endParaRPr lang="ar-SY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63B745-2EF0-1AB2-DFAA-6A19D04EE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rPr>
              <a:t> 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F4615B-75C5-B8CF-F0AB-D6A60387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19</a:t>
            </a:fld>
            <a:endParaRPr lang="ar-SY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3B803E0-B261-06F6-C689-4C3A67242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305" y="2403752"/>
            <a:ext cx="6259390" cy="290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3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B9021D1-59C4-8CCD-9FA9-8CA7E3232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Topics</a:t>
            </a:r>
            <a:endParaRPr lang="ar-SY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94C1D13-9ACC-3421-D06B-9A48D8A4C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73005"/>
          </a:xfrm>
        </p:spPr>
        <p:txBody>
          <a:bodyPr>
            <a:noAutofit/>
          </a:bodyPr>
          <a:lstStyle/>
          <a:p>
            <a:pPr algn="l" rtl="0"/>
            <a:r>
              <a:rPr lang="en-US" sz="2200" b="0" i="0" u="none" strike="noStrike" baseline="0" dirty="0">
                <a:solidFill>
                  <a:srgbClr val="A14DA4"/>
                </a:solidFill>
                <a:latin typeface="Georgia" panose="02040502050405020303" pitchFamily="18" charset="0"/>
              </a:rPr>
              <a:t>•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Introduction to Information Systems (IS) Auditing</a:t>
            </a:r>
          </a:p>
          <a:p>
            <a:pPr lvl="1" algn="l" rtl="0"/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Risk in Information Systems</a:t>
            </a:r>
          </a:p>
          <a:p>
            <a:pPr lvl="1" algn="l" rtl="0"/>
            <a:r>
              <a:rPr lang="en-US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Internal Controls of Information Systems</a:t>
            </a:r>
          </a:p>
          <a:p>
            <a:pPr algn="l" rtl="0"/>
            <a:r>
              <a:rPr lang="en-US" sz="2200" b="0" i="0" u="none" strike="noStrike" baseline="0" dirty="0">
                <a:solidFill>
                  <a:srgbClr val="A14DA4"/>
                </a:solidFill>
                <a:latin typeface="Georgia" panose="02040502050405020303" pitchFamily="18" charset="0"/>
              </a:rPr>
              <a:t>•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IS Auditing Procedure</a:t>
            </a:r>
            <a:endParaRPr lang="en-US" sz="20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l" rtl="0"/>
            <a:r>
              <a:rPr lang="en-US" sz="2200" b="0" i="0" u="none" strike="noStrike" baseline="0" dirty="0">
                <a:solidFill>
                  <a:srgbClr val="A14DA4"/>
                </a:solidFill>
                <a:latin typeface="Georgia" panose="02040502050405020303" pitchFamily="18" charset="0"/>
              </a:rPr>
              <a:t>•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Business Application Development and the Roles of IS Auditors</a:t>
            </a:r>
          </a:p>
          <a:p>
            <a:pPr lvl="1" algn="l" rtl="0"/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Business Application Development Process</a:t>
            </a:r>
          </a:p>
          <a:p>
            <a:pPr lvl="1" algn="l" rtl="0"/>
            <a:r>
              <a:rPr lang="en-US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Risk of 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Business Application Development</a:t>
            </a:r>
          </a:p>
          <a:p>
            <a:pPr lvl="1" algn="l" rtl="0"/>
            <a:r>
              <a:rPr lang="en-US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Rol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e of IS Auditors in Business Application Development</a:t>
            </a:r>
          </a:p>
          <a:p>
            <a:pPr algn="l" rtl="0"/>
            <a:r>
              <a:rPr lang="en-US" sz="2000" b="0" i="0" u="none" strike="noStrike" baseline="0" dirty="0">
                <a:solidFill>
                  <a:srgbClr val="A14DA4"/>
                </a:solidFill>
                <a:latin typeface="Georgia" panose="02040502050405020303" pitchFamily="18" charset="0"/>
              </a:rPr>
              <a:t>• </a:t>
            </a:r>
            <a:r>
              <a:rPr lang="en-US" sz="2000" b="0" i="0" u="none" strike="noStrike" baseline="0" dirty="0">
                <a:solidFill>
                  <a:schemeClr val="tx1"/>
                </a:solidFill>
                <a:latin typeface="Georgia" panose="02040502050405020303" pitchFamily="18" charset="0"/>
              </a:rPr>
              <a:t>IS Maintenance and Controls</a:t>
            </a:r>
          </a:p>
          <a:p>
            <a:pPr lvl="1" algn="l" rtl="0"/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IS Maintenance Practices</a:t>
            </a:r>
          </a:p>
          <a:p>
            <a:pPr lvl="1" algn="l" rtl="0"/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Change Management</a:t>
            </a:r>
          </a:p>
          <a:p>
            <a:pPr lvl="1" algn="l" rtl="0"/>
            <a:r>
              <a:rPr lang="en-US" b="0" i="0" u="none" strike="noStrike" baseline="0" dirty="0">
                <a:solidFill>
                  <a:schemeClr val="tx1"/>
                </a:solidFill>
                <a:latin typeface="Georgia" panose="02040502050405020303" pitchFamily="18" charset="0"/>
              </a:rPr>
              <a:t>IS Controls</a:t>
            </a: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A1DAE88-12EF-D0DE-5A2C-C1C09A098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2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16565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E9EFA-20EF-C26D-B8D9-D89EC11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Mitigation – Reduce using Controls</a:t>
            </a:r>
            <a:endParaRPr lang="ar-SY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63B745-2EF0-1AB2-DFAA-6A19D04EE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rPr>
              <a:t> 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F4615B-75C5-B8CF-F0AB-D6A60387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20</a:t>
            </a:fld>
            <a:endParaRPr lang="ar-SY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9104A11-30D1-2C82-AC10-71A783B07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036" y="2368583"/>
            <a:ext cx="6331927" cy="297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20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E9EFA-20EF-C26D-B8D9-D89EC11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Mitigation – Reduce using Controls</a:t>
            </a:r>
            <a:endParaRPr lang="ar-SY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63B745-2EF0-1AB2-DFAA-6A19D04EE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rPr>
              <a:t> 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F4615B-75C5-B8CF-F0AB-D6A60387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21</a:t>
            </a:fld>
            <a:endParaRPr lang="ar-SY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B66B8B0-49B0-DC98-3160-145100AAF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809" y="1954108"/>
            <a:ext cx="5933342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6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E9EFA-20EF-C26D-B8D9-D89EC11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Mitigation – Reduce using Controls</a:t>
            </a:r>
            <a:endParaRPr lang="ar-SY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63B745-2EF0-1AB2-DFAA-6A19D04EE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0" algn="l" rtl="0">
              <a:buFont typeface="Wingdings" panose="05000000000000000000" pitchFamily="2" charset="2"/>
              <a:buChar char="q"/>
            </a:pPr>
            <a:endParaRPr lang="en-US" dirty="0">
              <a:solidFill>
                <a:schemeClr val="tx1"/>
              </a:solidFill>
            </a:endParaRPr>
          </a:p>
          <a:p>
            <a:pPr lvl="0" algn="l" rtl="0">
              <a:buFont typeface="Wingdings" panose="05000000000000000000" pitchFamily="2" charset="2"/>
              <a:buChar char="q"/>
            </a:pPr>
            <a:endParaRPr lang="en-US" dirty="0">
              <a:solidFill>
                <a:schemeClr val="tx1"/>
              </a:solidFill>
            </a:endParaRPr>
          </a:p>
          <a:p>
            <a:pPr lvl="0" algn="l" rtl="0">
              <a:buFont typeface="Wingdings" panose="05000000000000000000" pitchFamily="2" charset="2"/>
              <a:buChar char="q"/>
            </a:pPr>
            <a:endParaRPr lang="en-US" dirty="0">
              <a:solidFill>
                <a:schemeClr val="tx1"/>
              </a:solidFill>
            </a:endParaRPr>
          </a:p>
          <a:p>
            <a:pPr lvl="0" algn="l" rtl="0">
              <a:buFont typeface="Wingdings" panose="05000000000000000000" pitchFamily="2" charset="2"/>
              <a:buChar char="q"/>
            </a:pPr>
            <a:endParaRPr lang="en-US" dirty="0">
              <a:solidFill>
                <a:schemeClr val="tx1"/>
              </a:solidFill>
            </a:endParaRPr>
          </a:p>
          <a:p>
            <a:pPr lvl="0" algn="l" rtl="0">
              <a:buFont typeface="Wingdings" panose="05000000000000000000" pitchFamily="2" charset="2"/>
              <a:buChar char="q"/>
            </a:pPr>
            <a:endParaRPr lang="en-US" dirty="0">
              <a:solidFill>
                <a:schemeClr val="tx1"/>
              </a:solidFill>
            </a:endParaRPr>
          </a:p>
          <a:p>
            <a:pPr lvl="0" algn="l" rtl="0">
              <a:buFont typeface="Wingdings" panose="05000000000000000000" pitchFamily="2" charset="2"/>
              <a:buChar char="q"/>
            </a:pPr>
            <a:endParaRPr lang="en-US" dirty="0">
              <a:solidFill>
                <a:schemeClr val="tx1"/>
              </a:solidFill>
            </a:endParaRPr>
          </a:p>
          <a:p>
            <a:pPr lvl="0" algn="l" rtl="0">
              <a:buFont typeface="Wingdings" panose="05000000000000000000" pitchFamily="2" charset="2"/>
              <a:buChar char="q"/>
            </a:pPr>
            <a:endParaRPr lang="en-US" dirty="0">
              <a:solidFill>
                <a:schemeClr val="tx1"/>
              </a:solidFill>
            </a:endParaRPr>
          </a:p>
          <a:p>
            <a:pPr marL="0" lvl="0" indent="0" algn="ctr" rtl="0">
              <a:buNone/>
            </a:pPr>
            <a:r>
              <a:rPr lang="en-US" sz="2200" b="1" dirty="0">
                <a:solidFill>
                  <a:srgbClr val="FF0000"/>
                </a:solidFill>
              </a:rPr>
              <a:t>It is not possible to eliminate risk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F4615B-75C5-B8CF-F0AB-D6A60387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pPr/>
              <a:t>22</a:t>
            </a:fld>
            <a:endParaRPr lang="ar-SY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B005BF57-5720-F907-8EAA-04146FD57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334" y="1954108"/>
            <a:ext cx="5907332" cy="343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39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E9EFA-20EF-C26D-B8D9-D89EC11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Mitigation – Reduce using Controls</a:t>
            </a:r>
            <a:endParaRPr lang="ar-SY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63B745-2EF0-1AB2-DFAA-6A19D04EE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l" rtl="0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/>
                </a:solidFill>
              </a:rPr>
              <a:t> Which level are we going to stop and who make that decision???</a:t>
            </a:r>
          </a:p>
          <a:p>
            <a:pPr lvl="1" algn="l" rtl="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Most of the time senior management make the decision because they have to bear the ultimate responsibility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F4615B-75C5-B8CF-F0AB-D6A60387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pPr/>
              <a:t>23</a:t>
            </a:fld>
            <a:endParaRPr lang="ar-SY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33DF555-AD55-BC74-78C5-674C74800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988" y="2844464"/>
            <a:ext cx="6120984" cy="331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72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E9EFA-20EF-C26D-B8D9-D89EC11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Mitigation – Reduce using Controls</a:t>
            </a:r>
            <a:endParaRPr lang="ar-SY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63B745-2EF0-1AB2-DFAA-6A19D04EE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l" rtl="0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/>
                </a:solidFill>
              </a:rPr>
              <a:t> Which level are we going to stop and who make that decision???</a:t>
            </a:r>
          </a:p>
          <a:p>
            <a:pPr lvl="1" algn="l" rtl="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Most of the time senior management make the decision because they have to bear the ultimate responsibility</a:t>
            </a:r>
          </a:p>
          <a:p>
            <a:pPr lvl="2" algn="l" rtl="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Balance between cost and benefit, cost and risk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F4615B-75C5-B8CF-F0AB-D6A60387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pPr/>
              <a:t>24</a:t>
            </a:fld>
            <a:endParaRPr lang="ar-SY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33DF555-AD55-BC74-78C5-674C74800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165230"/>
            <a:ext cx="6096000" cy="369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61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E9EFA-20EF-C26D-B8D9-D89EC11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Mitigation</a:t>
            </a:r>
            <a:endParaRPr lang="ar-SY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63B745-2EF0-1AB2-DFAA-6A19D04EE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l" rtl="0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/>
                </a:solidFill>
              </a:rPr>
              <a:t> What are the options if senior management still not happy with the existing risk??</a:t>
            </a:r>
          </a:p>
          <a:p>
            <a:pPr lvl="0" algn="l" rtl="0"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tx1"/>
              </a:solidFill>
            </a:endParaRPr>
          </a:p>
          <a:p>
            <a:pPr lvl="0" algn="l" rtl="0"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tx1"/>
              </a:solidFill>
            </a:endParaRPr>
          </a:p>
          <a:p>
            <a:pPr lvl="0" algn="l" rtl="0"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tx1"/>
              </a:solidFill>
            </a:endParaRPr>
          </a:p>
          <a:p>
            <a:pPr lvl="0" algn="l" rtl="0"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tx1"/>
              </a:solidFill>
            </a:endParaRPr>
          </a:p>
          <a:p>
            <a:pPr lvl="0" algn="l" rtl="0"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tx1"/>
              </a:solidFill>
            </a:endParaRPr>
          </a:p>
          <a:p>
            <a:pPr lvl="0" algn="l" rtl="0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/>
                </a:solidFill>
              </a:rPr>
              <a:t> Can we transfer it without doing any controls??</a:t>
            </a:r>
          </a:p>
          <a:p>
            <a:pPr lvl="1" algn="l" rtl="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Cost to pay would be extremely high!!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F4615B-75C5-B8CF-F0AB-D6A60387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pPr/>
              <a:t>25</a:t>
            </a:fld>
            <a:endParaRPr lang="ar-SY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309BD30-ECB5-5F65-4271-EA9DE3D25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705" y="2314575"/>
            <a:ext cx="630555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305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E9EFA-20EF-C26D-B8D9-D89EC11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Mitigation</a:t>
            </a:r>
            <a:endParaRPr lang="ar-SY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63B745-2EF0-1AB2-DFAA-6A19D04EE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l" rtl="0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/>
                </a:solidFill>
              </a:rPr>
              <a:t> What about risk avoidance???</a:t>
            </a:r>
          </a:p>
          <a:p>
            <a:pPr lvl="1" algn="l" rtl="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Last option</a:t>
            </a:r>
          </a:p>
          <a:p>
            <a:pPr lvl="1" algn="l" rtl="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Example – Transfer from banking to e-banking, think of the difference between risk eliminating and risk avoidance in this case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/>
                </a:solidFill>
              </a:rPr>
              <a:t> What if we take risk avoidance??</a:t>
            </a:r>
          </a:p>
          <a:p>
            <a:pPr lvl="1" algn="l" rtl="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Example – no e-banking, what about customers??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F4615B-75C5-B8CF-F0AB-D6A60387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pPr/>
              <a:t>26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250968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E9EFA-20EF-C26D-B8D9-D89EC11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Re-Evaluation</a:t>
            </a:r>
            <a:endParaRPr lang="ar-SY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63B745-2EF0-1AB2-DFAA-6A19D04EE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l" rtl="0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/>
                </a:solidFill>
              </a:rPr>
              <a:t> Going back to risk assessment and mitigation</a:t>
            </a:r>
          </a:p>
          <a:p>
            <a:pPr lvl="0" algn="l" rtl="0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/>
                </a:solidFill>
              </a:rPr>
              <a:t> When?</a:t>
            </a:r>
          </a:p>
          <a:p>
            <a:pPr lvl="1" algn="l" rtl="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Time driven</a:t>
            </a:r>
          </a:p>
          <a:p>
            <a:pPr lvl="2" algn="l" rtl="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Periodically and no external factors</a:t>
            </a:r>
          </a:p>
          <a:p>
            <a:pPr lvl="1" algn="l" rtl="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/>
              </a:solidFill>
            </a:endParaRPr>
          </a:p>
          <a:p>
            <a:pPr lvl="1" algn="l" rtl="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/>
              </a:solidFill>
            </a:endParaRPr>
          </a:p>
          <a:p>
            <a:pPr lvl="1" algn="l" rtl="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/>
              </a:solidFill>
            </a:endParaRPr>
          </a:p>
          <a:p>
            <a:pPr marL="201168" lvl="1" indent="0" algn="l" rtl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201168" lvl="1" indent="0" algn="l" rtl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lvl="1" algn="l" rtl="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Event driven </a:t>
            </a:r>
          </a:p>
          <a:p>
            <a:pPr lvl="2" algn="l" rtl="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Environment change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F4615B-75C5-B8CF-F0AB-D6A60387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pPr/>
              <a:t>27</a:t>
            </a:fld>
            <a:endParaRPr lang="ar-SY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9AF57363-253D-22F1-4F24-BFB88B73F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3631744"/>
            <a:ext cx="3372217" cy="106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68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E9EFA-20EF-C26D-B8D9-D89EC11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Re-Evaluation</a:t>
            </a:r>
            <a:endParaRPr lang="ar-SY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63B745-2EF0-1AB2-DFAA-6A19D04EE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l" rtl="0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/>
                </a:solidFill>
              </a:rPr>
              <a:t> Environment change</a:t>
            </a:r>
          </a:p>
          <a:p>
            <a:pPr lvl="1" algn="l" rtl="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 Something changed </a:t>
            </a:r>
            <a:r>
              <a:rPr lang="en-US" sz="2000" dirty="0">
                <a:solidFill>
                  <a:srgbClr val="FF0000"/>
                </a:solidFill>
              </a:rPr>
              <a:t>within organization </a:t>
            </a:r>
            <a:r>
              <a:rPr lang="en-US" sz="2000" dirty="0">
                <a:solidFill>
                  <a:schemeClr val="tx1"/>
                </a:solidFill>
              </a:rPr>
              <a:t>or </a:t>
            </a:r>
            <a:r>
              <a:rPr lang="en-US" sz="2000" dirty="0">
                <a:solidFill>
                  <a:srgbClr val="00B050"/>
                </a:solidFill>
              </a:rPr>
              <a:t>similar organizations</a:t>
            </a:r>
          </a:p>
          <a:p>
            <a:pPr lvl="2" algn="l" rtl="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FF0000"/>
                </a:solidFill>
              </a:rPr>
              <a:t>E-banking, </a:t>
            </a:r>
            <a:r>
              <a:rPr lang="en-US" sz="1800" dirty="0">
                <a:solidFill>
                  <a:srgbClr val="00B050"/>
                </a:solidFill>
              </a:rPr>
              <a:t>Covid-19</a:t>
            </a:r>
          </a:p>
          <a:p>
            <a:pPr lvl="1" algn="l" rtl="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 Government regulation</a:t>
            </a:r>
          </a:p>
          <a:p>
            <a:pPr lvl="1" algn="l" rtl="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 Natural disaster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F4615B-75C5-B8CF-F0AB-D6A60387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pPr/>
              <a:t>28</a:t>
            </a:fld>
            <a:endParaRPr lang="ar-SY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F431772-3B02-2FBD-4CF4-65BDFE4CD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556" y="2649415"/>
            <a:ext cx="5758229" cy="342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183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E9EFA-20EF-C26D-B8D9-D89EC11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Management Process</a:t>
            </a:r>
            <a:endParaRPr lang="ar-SY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63B745-2EF0-1AB2-DFAA-6A19D04EE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buNone/>
            </a:pPr>
            <a:r>
              <a:rPr lang="en-US" sz="2200" dirty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F4615B-75C5-B8CF-F0AB-D6A60387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pPr/>
              <a:t>29</a:t>
            </a:fld>
            <a:endParaRPr lang="ar-SY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94601F93-893F-869A-26E1-34475340D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280" y="2005012"/>
            <a:ext cx="62484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7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E9EFA-20EF-C26D-B8D9-D89EC11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Topics</a:t>
            </a:r>
            <a:endParaRPr lang="ar-SY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63B745-2EF0-1AB2-DFAA-6A19D04EE9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200" b="0" i="0" u="none" strike="noStrike" baseline="0" dirty="0">
                <a:solidFill>
                  <a:srgbClr val="A14DA4"/>
                </a:solidFill>
                <a:latin typeface="Georgia" panose="02040502050405020303" pitchFamily="18" charset="0"/>
              </a:rPr>
              <a:t>•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Introduction</a:t>
            </a:r>
          </a:p>
          <a:p>
            <a:pPr algn="l"/>
            <a:r>
              <a:rPr lang="en-US" sz="2200" b="0" i="0" u="none" strike="noStrike" baseline="0" dirty="0">
                <a:solidFill>
                  <a:srgbClr val="A14DA4"/>
                </a:solidFill>
                <a:latin typeface="Georgia" panose="02040502050405020303" pitchFamily="18" charset="0"/>
              </a:rPr>
              <a:t>•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Risk in a Business</a:t>
            </a:r>
          </a:p>
          <a:p>
            <a:pPr algn="l"/>
            <a:r>
              <a:rPr lang="en-US" sz="2200" b="0" i="0" u="none" strike="noStrike" baseline="0" dirty="0">
                <a:solidFill>
                  <a:srgbClr val="A14DA4"/>
                </a:solidFill>
                <a:latin typeface="Georgia" panose="02040502050405020303" pitchFamily="18" charset="0"/>
              </a:rPr>
              <a:t>• </a:t>
            </a:r>
            <a:r>
              <a:rPr lang="en-US" sz="2200" dirty="0">
                <a:solidFill>
                  <a:srgbClr val="000000"/>
                </a:solidFill>
                <a:latin typeface="Georgia" panose="02040502050405020303" pitchFamily="18" charset="0"/>
              </a:rPr>
              <a:t>Elements of Risk</a:t>
            </a:r>
          </a:p>
          <a:p>
            <a:pPr lvl="1" algn="l" rtl="0"/>
            <a:r>
              <a:rPr lang="en-US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Threats</a:t>
            </a:r>
          </a:p>
          <a:p>
            <a:pPr lvl="1" algn="l" rtl="0"/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Impact</a:t>
            </a:r>
          </a:p>
          <a:p>
            <a:pPr lvl="1" algn="l" rtl="0"/>
            <a:r>
              <a:rPr lang="en-US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Probability</a:t>
            </a:r>
          </a:p>
          <a:p>
            <a:pPr algn="l"/>
            <a:r>
              <a:rPr lang="en-US" sz="2200" b="0" i="0" u="none" strike="noStrike" baseline="0" dirty="0">
                <a:solidFill>
                  <a:srgbClr val="A14DA4"/>
                </a:solidFill>
                <a:latin typeface="Georgia" panose="02040502050405020303" pitchFamily="18" charset="0"/>
              </a:rPr>
              <a:t>•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Risk Management Process</a:t>
            </a:r>
          </a:p>
          <a:p>
            <a:pPr lvl="1" algn="l" rtl="0"/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Risk Assessment</a:t>
            </a:r>
          </a:p>
          <a:p>
            <a:pPr lvl="1" algn="l" rtl="0"/>
            <a:r>
              <a:rPr lang="en-US" sz="20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Risk Mitigation</a:t>
            </a:r>
          </a:p>
          <a:p>
            <a:pPr lvl="1" algn="l" rtl="0"/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Risk Re-Evaluation</a:t>
            </a:r>
            <a:endParaRPr lang="en-US" sz="20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F4615B-75C5-B8CF-F0AB-D6A60387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3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0108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E9EFA-20EF-C26D-B8D9-D89EC11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</a:t>
            </a:r>
            <a:endParaRPr lang="ar-SY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63B745-2EF0-1AB2-DFAA-6A19D04EE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Arial" panose="020B0604020202020204" pitchFamily="34" charset="0"/>
              <a:buChar char="•"/>
            </a:pPr>
            <a:r>
              <a:rPr lang="en-US" sz="2200" dirty="0"/>
              <a:t> This course is in based on:</a:t>
            </a:r>
          </a:p>
          <a:p>
            <a:pPr lvl="1" algn="l" rtl="0">
              <a:buFont typeface="Arial" panose="020B0604020202020204" pitchFamily="34" charset="0"/>
              <a:buChar char="•"/>
            </a:pPr>
            <a:r>
              <a:rPr lang="en-US" sz="2000" dirty="0"/>
              <a:t>“</a:t>
            </a:r>
            <a:r>
              <a:rPr lang="en-US" sz="2000" b="1" dirty="0"/>
              <a:t>Information Systems Auditing, Controls and Assurance</a:t>
            </a:r>
            <a:r>
              <a:rPr lang="en-US" sz="2000" dirty="0"/>
              <a:t>” by Prof. Garvin Percy Dias</a:t>
            </a:r>
          </a:p>
          <a:p>
            <a:pPr lvl="2" algn="l" rtl="0">
              <a:buFont typeface="Arial" panose="020B0604020202020204" pitchFamily="34" charset="0"/>
              <a:buChar char="•"/>
            </a:pPr>
            <a:r>
              <a:rPr lang="en-US" sz="1600" dirty="0"/>
              <a:t>Hong Kong University of Science and Technology  </a:t>
            </a:r>
          </a:p>
          <a:p>
            <a:pPr lvl="2" algn="l" rtl="0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 algn="l" rtl="0">
              <a:buFont typeface="Arial" panose="020B0604020202020204" pitchFamily="34" charset="0"/>
              <a:buChar char="•"/>
            </a:pPr>
            <a:endParaRPr lang="ar-SY" sz="2200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F4615B-75C5-B8CF-F0AB-D6A60387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4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09813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E9EFA-20EF-C26D-B8D9-D89EC11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ar-SY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63B745-2EF0-1AB2-DFAA-6A19D04EE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Information technology (IT) refers to any computer-based tool that people use to work with information and to support an organization’s information and information-processing needs. </a:t>
            </a: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200" dirty="0">
                <a:solidFill>
                  <a:srgbClr val="46424D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An information system (IS) collects, processes, stores, analyzes, and disseminates information for a specific purpose.</a:t>
            </a: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200" dirty="0">
                <a:solidFill>
                  <a:srgbClr val="46424D"/>
                </a:solidFill>
                <a:latin typeface="Arial"/>
                <a:ea typeface="ＭＳ Ｐゴシック" charset="-128"/>
                <a:cs typeface="Arial"/>
              </a:rPr>
              <a:t> Information system components: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46424D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F4615B-75C5-B8CF-F0AB-D6A60387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5</a:t>
            </a:fld>
            <a:endParaRPr lang="ar-SY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5D06263E-7F8F-903A-D698-43EB8B06B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122" y="3805485"/>
            <a:ext cx="3695700" cy="30194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66446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E9EFA-20EF-C26D-B8D9-D89EC11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in a Business</a:t>
            </a:r>
            <a:endParaRPr lang="ar-SY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63B745-2EF0-1AB2-DFAA-6A19D04EE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What is Risk?</a:t>
            </a: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a possibility of having a negative impact</a:t>
            </a:r>
            <a:endParaRPr lang="en-GB" sz="2000" dirty="0">
              <a:solidFill>
                <a:srgbClr val="46424D"/>
              </a:solidFill>
              <a:latin typeface="Arial"/>
              <a:ea typeface="ＭＳ Ｐゴシック" charset="-128"/>
              <a:cs typeface="Arial"/>
            </a:endParaRPr>
          </a:p>
          <a:p>
            <a:pPr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Why do we take the risk?</a:t>
            </a: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solidFill>
                  <a:srgbClr val="46424D"/>
                </a:solidFill>
                <a:latin typeface="Arial"/>
                <a:ea typeface="ＭＳ Ｐゴシック" charset="-128"/>
                <a:cs typeface="Arial"/>
              </a:rPr>
              <a:t>Thinking of having positive impact</a:t>
            </a:r>
          </a:p>
          <a:p>
            <a:pPr lvl="2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GB" sz="1600" dirty="0">
                <a:solidFill>
                  <a:srgbClr val="46424D"/>
                </a:solidFill>
                <a:latin typeface="Arial"/>
                <a:ea typeface="ＭＳ Ｐゴシック" charset="-128"/>
                <a:cs typeface="Arial"/>
              </a:rPr>
              <a:t>Example: stocks going up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46424D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F4615B-75C5-B8CF-F0AB-D6A60387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6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718679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E9EFA-20EF-C26D-B8D9-D89EC11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Risk</a:t>
            </a:r>
            <a:endParaRPr lang="ar-SY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63B745-2EF0-1AB2-DFAA-6A19D04EE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Threat</a:t>
            </a: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200" dirty="0">
                <a:solidFill>
                  <a:srgbClr val="46424D"/>
                </a:solidFill>
                <a:latin typeface="Arial"/>
                <a:ea typeface="ＭＳ Ｐゴシック" charset="-128"/>
                <a:cs typeface="Arial"/>
              </a:rPr>
              <a:t> Impact</a:t>
            </a: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Probability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46424D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F4615B-75C5-B8CF-F0AB-D6A60387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7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69561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E9EFA-20EF-C26D-B8D9-D89EC11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Risk - Threats</a:t>
            </a:r>
            <a:endParaRPr lang="ar-SY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63B745-2EF0-1AB2-DFAA-6A19D04EE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200" dirty="0">
                <a:solidFill>
                  <a:srgbClr val="46424D"/>
                </a:solidFill>
                <a:latin typeface="Arial"/>
                <a:ea typeface="ＭＳ Ｐゴシック" charset="-128"/>
                <a:cs typeface="Arial"/>
              </a:rPr>
              <a:t>Different kinds of threats</a:t>
            </a: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FF0000"/>
                </a:solidFill>
                <a:latin typeface="Arial"/>
                <a:ea typeface="ＭＳ Ｐゴシック" charset="-128"/>
                <a:cs typeface="Arial"/>
              </a:rPr>
              <a:t>Natural disaster </a:t>
            </a:r>
          </a:p>
          <a:p>
            <a:pPr lvl="2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rgbClr val="46424D"/>
                </a:solidFill>
                <a:latin typeface="Arial"/>
                <a:ea typeface="ＭＳ Ｐゴシック" charset="-128"/>
                <a:cs typeface="Arial"/>
              </a:rPr>
              <a:t>e.g. earthquakes</a:t>
            </a: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FF0000"/>
                </a:solidFill>
                <a:latin typeface="Arial"/>
                <a:ea typeface="ＭＳ Ｐゴシック" charset="-128"/>
                <a:cs typeface="Arial"/>
              </a:rPr>
              <a:t>Man-Made threats</a:t>
            </a:r>
          </a:p>
          <a:p>
            <a:pPr lvl="3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rgbClr val="7030A0"/>
                </a:solidFill>
                <a:latin typeface="Arial"/>
                <a:ea typeface="ＭＳ Ｐゴシック" charset="-128"/>
                <a:cs typeface="Arial"/>
              </a:rPr>
              <a:t>Internal</a:t>
            </a:r>
            <a:r>
              <a:rPr lang="en-US" sz="1800" dirty="0">
                <a:solidFill>
                  <a:srgbClr val="46424D"/>
                </a:solidFill>
                <a:latin typeface="Arial"/>
                <a:ea typeface="ＭＳ Ｐゴシック" charset="-128"/>
                <a:cs typeface="Arial"/>
              </a:rPr>
              <a:t>: you are in the organization and try to steal data to sell to competitors, i.e. fraud. </a:t>
            </a:r>
          </a:p>
          <a:p>
            <a:pPr lvl="3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rgbClr val="7030A0"/>
                </a:solidFill>
                <a:latin typeface="Arial"/>
                <a:ea typeface="ＭＳ Ｐゴシック" charset="-128"/>
                <a:cs typeface="Arial"/>
              </a:rPr>
              <a:t>External</a:t>
            </a:r>
            <a:r>
              <a:rPr lang="en-US" sz="1800" dirty="0">
                <a:solidFill>
                  <a:srgbClr val="46424D"/>
                </a:solidFill>
                <a:latin typeface="Arial"/>
                <a:ea typeface="ＭＳ Ｐゴシック" charset="-128"/>
                <a:cs typeface="Arial"/>
              </a:rPr>
              <a:t>: someone outside your organization try to hack and steal your data, i.e. hacking. </a:t>
            </a:r>
          </a:p>
          <a:p>
            <a:pPr lvl="3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Who can give you the highest damage??</a:t>
            </a: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Technical</a:t>
            </a:r>
          </a:p>
          <a:p>
            <a:pPr lvl="2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e.g. hardware/software failure, network failure, data failure.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F4615B-75C5-B8CF-F0AB-D6A60387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8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32204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E9EFA-20EF-C26D-B8D9-D89EC11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Risk – Impact</a:t>
            </a:r>
            <a:endParaRPr lang="ar-SY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63B745-2EF0-1AB2-DFAA-6A19D04EE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200" dirty="0">
                <a:solidFill>
                  <a:srgbClr val="46424D"/>
                </a:solidFill>
                <a:latin typeface="Arial"/>
                <a:ea typeface="ＭＳ Ｐゴシック" charset="-128"/>
                <a:cs typeface="Arial"/>
              </a:rPr>
              <a:t>A measure of damage due to the threat you face</a:t>
            </a: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Easily to measure</a:t>
            </a:r>
          </a:p>
          <a:p>
            <a:pPr lvl="2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rgbClr val="46424D"/>
                </a:solidFill>
                <a:latin typeface="Arial"/>
                <a:ea typeface="ＭＳ Ｐゴシック" charset="-128"/>
                <a:cs typeface="Arial"/>
              </a:rPr>
              <a:t>In terms of dollars, e.g. earthquake</a:t>
            </a: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rgbClr val="FF0000"/>
                </a:solidFill>
                <a:latin typeface="Arial"/>
                <a:ea typeface="ＭＳ Ｐゴシック" charset="-128"/>
                <a:cs typeface="Arial"/>
              </a:rPr>
              <a:t>Hard to measure</a:t>
            </a:r>
          </a:p>
          <a:p>
            <a:pPr lvl="2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rgbClr val="46424D"/>
                </a:solidFill>
                <a:latin typeface="Arial"/>
                <a:ea typeface="ＭＳ Ｐゴシック" charset="-128"/>
                <a:cs typeface="Arial"/>
              </a:rPr>
              <a:t>What if you lost your customers and customer reputation???</a:t>
            </a:r>
          </a:p>
          <a:p>
            <a:pPr lvl="2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rgbClr val="7030A0"/>
                </a:solidFill>
                <a:latin typeface="Arial"/>
                <a:ea typeface="ＭＳ Ｐゴシック" charset="-128"/>
                <a:cs typeface="Arial"/>
              </a:rPr>
              <a:t>Qualitative measures</a:t>
            </a:r>
          </a:p>
          <a:p>
            <a:pPr lvl="2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6424D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F4615B-75C5-B8CF-F0AB-D6A60387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9</a:t>
            </a:fld>
            <a:endParaRPr lang="ar-SY"/>
          </a:p>
        </p:txBody>
      </p:sp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284D0727-8B7B-A5FD-A46D-FF145A1C26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320543"/>
              </p:ext>
            </p:extLst>
          </p:nvPr>
        </p:nvGraphicFramePr>
        <p:xfrm>
          <a:off x="4654061" y="4310240"/>
          <a:ext cx="1895231" cy="1854200"/>
        </p:xfrm>
        <a:graphic>
          <a:graphicData uri="http://schemas.openxmlformats.org/drawingml/2006/table">
            <a:tbl>
              <a:tblPr rtl="1" firstRow="1" bandRow="1">
                <a:tableStyleId>{D113A9D2-9D6B-4929-AA2D-F23B5EE8CBE7}</a:tableStyleId>
              </a:tblPr>
              <a:tblGrid>
                <a:gridCol w="1895231">
                  <a:extLst>
                    <a:ext uri="{9D8B030D-6E8A-4147-A177-3AD203B41FA5}">
                      <a16:colId xmlns:a16="http://schemas.microsoft.com/office/drawing/2014/main" val="40812989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/>
                        <a:t>5- Major</a:t>
                      </a:r>
                      <a:endParaRPr lang="ar-SY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100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/>
                        <a:t>4- Serious</a:t>
                      </a:r>
                      <a:endParaRPr lang="ar-SY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796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/>
                        <a:t>3- Moderate</a:t>
                      </a:r>
                      <a:endParaRPr lang="ar-SY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747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/>
                        <a:t>2- Minor</a:t>
                      </a:r>
                      <a:endParaRPr lang="ar-SY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118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/>
                        <a:t>1- Negligible</a:t>
                      </a:r>
                      <a:endParaRPr lang="ar-SY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1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204834"/>
      </p:ext>
    </p:extLst>
  </p:cSld>
  <p:clrMapOvr>
    <a:masterClrMapping/>
  </p:clrMapOvr>
</p:sld>
</file>

<file path=ppt/theme/theme1.xml><?xml version="1.0" encoding="utf-8"?>
<a:theme xmlns:a="http://schemas.openxmlformats.org/drawingml/2006/main" name="أثر رجعي">
  <a:themeElements>
    <a:clrScheme name="أثر رجعي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أثر رجعي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ثر رجعي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813</TotalTime>
  <Words>864</Words>
  <Application>Microsoft Office PowerPoint</Application>
  <PresentationFormat>شاشة عريضة</PresentationFormat>
  <Paragraphs>192</Paragraphs>
  <Slides>29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7" baseType="lpstr">
      <vt:lpstr>ＭＳ Ｐゴシック</vt:lpstr>
      <vt:lpstr>Arial</vt:lpstr>
      <vt:lpstr>Calibri</vt:lpstr>
      <vt:lpstr>Calibri Light</vt:lpstr>
      <vt:lpstr>Georgia</vt:lpstr>
      <vt:lpstr>Times New Roman</vt:lpstr>
      <vt:lpstr>Wingdings</vt:lpstr>
      <vt:lpstr>أثر رجعي</vt:lpstr>
      <vt:lpstr>Introduction to Information Systems Auditing </vt:lpstr>
      <vt:lpstr>Course Topics</vt:lpstr>
      <vt:lpstr>Today’s Topics</vt:lpstr>
      <vt:lpstr>Acknowledgment</vt:lpstr>
      <vt:lpstr>Introduction</vt:lpstr>
      <vt:lpstr>Risk in a Business</vt:lpstr>
      <vt:lpstr>Elements of Risk</vt:lpstr>
      <vt:lpstr>Elements of Risk - Threats</vt:lpstr>
      <vt:lpstr>Elements of Risk – Impact</vt:lpstr>
      <vt:lpstr>Elements of Risk – Probabilities</vt:lpstr>
      <vt:lpstr>Risk Management Process</vt:lpstr>
      <vt:lpstr>Risk Assessment</vt:lpstr>
      <vt:lpstr>Risk Assessment – Define the Impact</vt:lpstr>
      <vt:lpstr>Risk Assessment – Create the Risk Matrix</vt:lpstr>
      <vt:lpstr>Risk Assessment – Example</vt:lpstr>
      <vt:lpstr>Risk Assessment – Example</vt:lpstr>
      <vt:lpstr>Risk Mitigation</vt:lpstr>
      <vt:lpstr>Risk Mitigation – Reduce using Controls</vt:lpstr>
      <vt:lpstr>Risk Mitigation – Reduce using Controls</vt:lpstr>
      <vt:lpstr>Risk Mitigation – Reduce using Controls</vt:lpstr>
      <vt:lpstr>Risk Mitigation – Reduce using Controls</vt:lpstr>
      <vt:lpstr>Risk Mitigation – Reduce using Controls</vt:lpstr>
      <vt:lpstr>Risk Mitigation – Reduce using Controls</vt:lpstr>
      <vt:lpstr>Risk Mitigation – Reduce using Controls</vt:lpstr>
      <vt:lpstr>Risk Mitigation</vt:lpstr>
      <vt:lpstr>Risk Mitigation</vt:lpstr>
      <vt:lpstr>Risk Re-Evaluation</vt:lpstr>
      <vt:lpstr>Risk Re-Evaluation</vt:lpstr>
      <vt:lpstr>Risk Management Process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 Dependencies and Normalization for Relational Databases</dc:title>
  <dc:creator>Eng.Abdo</dc:creator>
  <cp:lastModifiedBy>abdo</cp:lastModifiedBy>
  <cp:revision>266</cp:revision>
  <dcterms:created xsi:type="dcterms:W3CDTF">2022-09-04T10:38:40Z</dcterms:created>
  <dcterms:modified xsi:type="dcterms:W3CDTF">2024-10-17T06:42:42Z</dcterms:modified>
</cp:coreProperties>
</file>