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نمط ذو نسُق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6" d="100"/>
          <a:sy n="86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A6990EC-EB7A-4174-BA9A-721EC8CE55D0}" type="datetimeFigureOut">
              <a:rPr lang="ar-SY" smtClean="0"/>
              <a:t>12/09/1445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551590-80A3-4A92-910C-CBD776253A4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4160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EDC0-0377-41E9-8D56-A158542BB9B2}" type="datetime8">
              <a:rPr lang="ar-SY" smtClean="0"/>
              <a:t>21 آذار،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9EC1-0947-4EDA-940D-1EA67BEEEC93}" type="datetime8">
              <a:rPr lang="ar-SY" smtClean="0"/>
              <a:t>21 آذار،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5583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1200-FEAE-49F0-9C2A-A331226F623C}" type="datetime8">
              <a:rPr lang="ar-SY" smtClean="0"/>
              <a:t>21 آذار،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028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C96-FE80-47C1-9BBA-427A58655018}" type="datetime8">
              <a:rPr lang="ar-SY" smtClean="0"/>
              <a:t>21 آذار،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213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24B7-7663-43A1-9FB6-5EC8AF08227F}" type="datetime8">
              <a:rPr lang="ar-SY" smtClean="0"/>
              <a:t>21 آذار،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46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33EF-9092-4A55-8323-F36306F1FBBB}" type="datetime8">
              <a:rPr lang="ar-SY" smtClean="0"/>
              <a:t>21 آذار، 24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9382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AFCF-F976-4BD1-9A54-EFF337D53174}" type="datetime8">
              <a:rPr lang="ar-SY" smtClean="0"/>
              <a:t>21 آذار، 24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95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2CC6-1033-488D-A099-277B68BE6C96}" type="datetime8">
              <a:rPr lang="ar-SY" smtClean="0"/>
              <a:t>21 آذار، 24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3186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7ECC-DA27-49BD-809C-B6CAF4E3AADE}" type="datetime8">
              <a:rPr lang="ar-SY" smtClean="0"/>
              <a:t>21 آذار، 24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5758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9A5F4C-2393-4267-933C-72B48D731B5B}" type="datetime8">
              <a:rPr lang="ar-SY" smtClean="0"/>
              <a:t>21 آذار، 24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35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94E2-E0E9-45BF-AF7C-2C93B6B5B8F6}" type="datetime8">
              <a:rPr lang="ar-SY" smtClean="0"/>
              <a:t>21 آذار، 24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0541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BAC497-DC8D-408E-8D30-ECC284A7CD1D}" type="datetime8">
              <a:rPr lang="ar-SY" smtClean="0"/>
              <a:t>21 آذار، 24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21766B-718F-40A4-8B9D-6B0440A73622}" type="slidenum">
              <a:rPr lang="ar-SY" smtClean="0"/>
              <a:t>‹#›</a:t>
            </a:fld>
            <a:endParaRPr lang="ar-SY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16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6674E5-10A9-E6F9-1BE2-19C73ED32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532750"/>
            <a:ext cx="10058400" cy="132343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Georgia" panose="02040502050405020303" pitchFamily="18" charset="0"/>
              </a:rPr>
              <a:t>Internal Controls of Information Systems</a:t>
            </a:r>
            <a:endParaRPr lang="ar-SY" sz="4000" dirty="0">
              <a:latin typeface="Georgia" panose="02040502050405020303" pitchFamily="18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7B05C21-A72D-713B-5E68-F83824A82BFA}"/>
              </a:ext>
            </a:extLst>
          </p:cNvPr>
          <p:cNvSpPr txBox="1"/>
          <p:nvPr/>
        </p:nvSpPr>
        <p:spPr>
          <a:xfrm>
            <a:off x="358774" y="218784"/>
            <a:ext cx="6100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Faculty of Engineering</a:t>
            </a:r>
          </a:p>
          <a:p>
            <a:r>
              <a:rPr lang="en-US" sz="2000" dirty="0">
                <a:latin typeface="Georgia" panose="02040502050405020303" pitchFamily="18" charset="0"/>
              </a:rPr>
              <a:t>Informatics Department</a:t>
            </a:r>
          </a:p>
          <a:p>
            <a:r>
              <a:rPr lang="en-US" sz="2000">
                <a:solidFill>
                  <a:srgbClr val="FF0000"/>
                </a:solidFill>
                <a:latin typeface="Georgia" panose="02040502050405020303" pitchFamily="18" charset="0"/>
              </a:rPr>
              <a:t>Course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: Information Systems Engineering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206F6DB-E4E1-82D2-0724-758F836524E5}"/>
              </a:ext>
            </a:extLst>
          </p:cNvPr>
          <p:cNvSpPr txBox="1"/>
          <p:nvPr/>
        </p:nvSpPr>
        <p:spPr>
          <a:xfrm>
            <a:off x="4180449" y="5015424"/>
            <a:ext cx="38920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Prepared by Dr. Abdo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Darbooli</a:t>
            </a:r>
            <a:endParaRPr lang="ar-SY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27C115E-CD26-1F6D-72CD-5D184CC73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837" y="218784"/>
            <a:ext cx="1200150" cy="1400175"/>
          </a:xfrm>
          <a:prstGeom prst="rect">
            <a:avLst/>
          </a:prstGeom>
        </p:spPr>
      </p:pic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9AFA64D-672D-60B8-3020-3833B1C2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Y"/>
              <a:t>5 تشرين الثاني، 22</a:t>
            </a:r>
          </a:p>
        </p:txBody>
      </p:sp>
    </p:spTree>
    <p:extLst>
      <p:ext uri="{BB962C8B-B14F-4D97-AF65-F5344CB8AC3E}">
        <p14:creationId xmlns:p14="http://schemas.microsoft.com/office/powerpoint/2010/main" val="189949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Internal Controls</a:t>
            </a:r>
            <a:endParaRPr lang="ar-SY" sz="3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Preventive Controls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Example - Antivirus software on your computer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200" dirty="0">
                <a:solidFill>
                  <a:srgbClr val="00B0F0"/>
                </a:solidFill>
                <a:latin typeface="Arial"/>
                <a:ea typeface="ＭＳ Ｐゴシック" charset="-128"/>
                <a:cs typeface="Arial"/>
              </a:rPr>
              <a:t>Detective Controls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Example - Firewall used by system administrator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Corrective Controls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Example – Backup data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10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074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Example</a:t>
            </a:r>
            <a:endParaRPr lang="ar-SY" sz="3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11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44F83C3-3A31-6EB7-00EF-13090B6BD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66" y="2067171"/>
            <a:ext cx="6788028" cy="39102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077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Example </a:t>
            </a:r>
            <a:r>
              <a:rPr lang="en-US" sz="3000" dirty="0"/>
              <a:t>(cont’d)</a:t>
            </a:r>
            <a:endParaRPr lang="ar-SY" sz="3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12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E2CA1AE-B4DB-1698-1750-4BB11F66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086" y="1760805"/>
            <a:ext cx="5276850" cy="45462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661DD89-E6F4-5242-D007-F34E35F2A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936" y="1760805"/>
            <a:ext cx="2905125" cy="4546208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693FA024-F3C4-5B30-7DF3-3ED818B566A0}"/>
              </a:ext>
            </a:extLst>
          </p:cNvPr>
          <p:cNvCxnSpPr/>
          <p:nvPr/>
        </p:nvCxnSpPr>
        <p:spPr>
          <a:xfrm>
            <a:off x="1968748" y="4314092"/>
            <a:ext cx="831239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FA3DF43B-4C8D-7D10-16F1-1F48557F6A41}"/>
              </a:ext>
            </a:extLst>
          </p:cNvPr>
          <p:cNvCxnSpPr/>
          <p:nvPr/>
        </p:nvCxnSpPr>
        <p:spPr>
          <a:xfrm>
            <a:off x="1968748" y="4044461"/>
            <a:ext cx="831239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31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Example </a:t>
            </a:r>
            <a:r>
              <a:rPr lang="en-US" sz="3000" dirty="0"/>
              <a:t>(cont’d)</a:t>
            </a:r>
            <a:endParaRPr lang="ar-SY" sz="3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Which controls should be </a:t>
            </a:r>
          </a:p>
          <a:p>
            <a:pPr marL="0" indent="0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   implemented before others???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Rank them.</a:t>
            </a:r>
          </a:p>
          <a:p>
            <a:pPr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Preventive controls should </a:t>
            </a:r>
          </a:p>
          <a:p>
            <a:pPr marL="201168" lvl="1" indent="0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come before detective ones and </a:t>
            </a:r>
          </a:p>
          <a:p>
            <a:pPr marL="201168" lvl="1" indent="0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 finally corrective.</a:t>
            </a:r>
          </a:p>
          <a:p>
            <a:pPr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Use mix if them.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13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B79DABA-71B6-99AA-8422-9F27A9E3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25" y="1860361"/>
            <a:ext cx="6677025" cy="44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2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Example </a:t>
            </a:r>
            <a:r>
              <a:rPr lang="en-US" sz="3000" dirty="0"/>
              <a:t>(cont’d)</a:t>
            </a:r>
            <a:endParaRPr lang="ar-SY" sz="3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Most desire controls to reduce the risk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14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45DDA51-8DD5-2E90-D8EF-56E6D4686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612" y="2234864"/>
            <a:ext cx="5037736" cy="3929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99455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2755D0-01D9-4927-8CCD-78D7A56A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Identify Internal Controls?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018AA21-5052-4C41-B99B-A312356F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15</a:t>
            </a:fld>
            <a:endParaRPr lang="ar-SY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8F0B8AF-7688-47EC-869C-34B0FB55A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84556"/>
            <a:ext cx="10115203" cy="41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06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A26CD1-7105-473A-96F3-400F2D50B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Example -1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D81CD80-9071-4334-87CE-708F0F55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16</a:t>
            </a:fld>
            <a:endParaRPr lang="ar-SY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F53CE05-8761-4240-8911-AB03C971B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1102"/>
            <a:ext cx="10058400" cy="406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66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3BBAEB-F98A-4836-8E68-4AF2B718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Example -2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DB35F76-A66C-4064-846D-9DBE039C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17</a:t>
            </a:fld>
            <a:endParaRPr lang="ar-SY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A2D1F7A-D693-47FC-A528-037B4322B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1102"/>
            <a:ext cx="10058400" cy="43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0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3BBAEB-F98A-4836-8E68-4AF2B718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Example -3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DB35F76-A66C-4064-846D-9DBE039C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18</a:t>
            </a:fld>
            <a:endParaRPr lang="ar-SY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4A98998-28D3-4A15-898B-7352F5358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860797"/>
            <a:ext cx="10058399" cy="43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34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3BBAEB-F98A-4836-8E68-4AF2B718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Example -4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DB35F76-A66C-4064-846D-9DBE039C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19</a:t>
            </a:fld>
            <a:endParaRPr lang="ar-SY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C87328E-9AE4-48E8-99E0-373E4A0EA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72127"/>
            <a:ext cx="10058399" cy="43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1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9021D1-59C4-8CCD-9FA9-8CA7E323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4C1D13-9ACC-3421-D06B-9A48D8A4C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3005"/>
          </a:xfrm>
        </p:spPr>
        <p:txBody>
          <a:bodyPr>
            <a:noAutofit/>
          </a:bodyPr>
          <a:lstStyle/>
          <a:p>
            <a:pPr algn="l" rtl="0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Introduction to Information Systems (IS) Auditing</a:t>
            </a:r>
          </a:p>
          <a:p>
            <a:pPr lvl="1" algn="l" rtl="0"/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Risk in Information Systems</a:t>
            </a:r>
          </a:p>
          <a:p>
            <a:pPr lvl="1" algn="l" rtl="0"/>
            <a:r>
              <a:rPr lang="en-US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Internal Controls of Information Systems</a:t>
            </a:r>
          </a:p>
          <a:p>
            <a:pPr algn="l" rtl="0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IS Auditing Procedure</a:t>
            </a:r>
            <a:endParaRPr lang="en-US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 rtl="0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Business Application Development and the Roles of IS Auditors</a:t>
            </a:r>
          </a:p>
          <a:p>
            <a:pPr lvl="1" algn="l" rtl="0"/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Business Application Development Process</a:t>
            </a:r>
          </a:p>
          <a:p>
            <a:pPr lvl="1" algn="l" rtl="0"/>
            <a:r>
              <a:rPr lang="en-US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Risk of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Business Application Development</a:t>
            </a:r>
          </a:p>
          <a:p>
            <a:pPr lvl="1" algn="l" rtl="0"/>
            <a:r>
              <a:rPr lang="en-US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Rol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e of IS Auditors in Business Application Development</a:t>
            </a:r>
          </a:p>
          <a:p>
            <a:pPr algn="l" rtl="0"/>
            <a:r>
              <a:rPr lang="en-US" sz="20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IS Maintenance and Controls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IS Maintenance Practices</a:t>
            </a:r>
          </a:p>
          <a:p>
            <a:pPr lvl="1" algn="l" rtl="0"/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Change Management</a:t>
            </a:r>
          </a:p>
          <a:p>
            <a:pPr lvl="1" algn="l" rtl="0"/>
            <a:r>
              <a:rPr lang="en-US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IS Controls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1DAE88-12EF-D0DE-5A2C-C1C09A09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16565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3BBAEB-F98A-4836-8E68-4AF2B718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Example -5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DB35F76-A66C-4064-846D-9DBE039C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20</a:t>
            </a:fld>
            <a:endParaRPr lang="ar-SY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09A09DD-4B5C-4568-920D-07A42CBDB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66899"/>
            <a:ext cx="10058400" cy="44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88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3BBAEB-F98A-4836-8E68-4AF2B718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Example -6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DB35F76-A66C-4064-846D-9DBE039C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21</a:t>
            </a:fld>
            <a:endParaRPr lang="ar-SY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A02C3F-0A4C-4E73-8B37-EBD4BCD57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93616"/>
            <a:ext cx="10058399" cy="43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3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3BBAEB-F98A-4836-8E68-4AF2B718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Example -7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DB35F76-A66C-4064-846D-9DBE039C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22</a:t>
            </a:fld>
            <a:endParaRPr lang="ar-SY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3C1518C-CEDB-4994-BD1F-37BE57437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6523"/>
            <a:ext cx="10058400" cy="436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29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3BBAEB-F98A-4836-8E68-4AF2B718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 Example -8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DB35F76-A66C-4064-846D-9DBE039C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23</a:t>
            </a:fld>
            <a:endParaRPr lang="ar-SY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E058355-B39C-4684-9850-892EC14A0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869571"/>
            <a:ext cx="10058399" cy="43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9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Introduction</a:t>
            </a:r>
          </a:p>
          <a:p>
            <a:pPr algn="l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What are Internal Controls?</a:t>
            </a:r>
          </a:p>
          <a:p>
            <a:pPr algn="l"/>
            <a:r>
              <a:rPr lang="en-US" sz="22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200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Classification of Internal Controls</a:t>
            </a:r>
          </a:p>
          <a:p>
            <a:pPr algn="l"/>
            <a:r>
              <a:rPr lang="en-US" sz="2000" b="0" i="0" u="none" strike="noStrike" baseline="0" dirty="0">
                <a:solidFill>
                  <a:srgbClr val="A14DA4"/>
                </a:solidFill>
                <a:latin typeface="Georgia" panose="02040502050405020303" pitchFamily="18" charset="0"/>
              </a:rPr>
              <a:t>•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Internal Controls Example</a:t>
            </a:r>
            <a:endParaRPr lang="en-US" sz="1800" b="0" i="0" u="none" strike="noStrike" baseline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l"/>
            <a:endParaRPr lang="en-US" sz="2000" b="0" i="0" u="none" strike="noStrike" baseline="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010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2200" dirty="0"/>
              <a:t> This course is in based on: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sz="2000" dirty="0"/>
              <a:t>“</a:t>
            </a:r>
            <a:r>
              <a:rPr lang="en-US" sz="2000" b="1" dirty="0"/>
              <a:t>Information Systems Auditing, Controls and Assurance</a:t>
            </a:r>
            <a:r>
              <a:rPr lang="en-US" sz="2000" dirty="0"/>
              <a:t>” by Prof. Garvin Percy Dias</a:t>
            </a:r>
          </a:p>
          <a:p>
            <a:pPr lvl="2" algn="l" rtl="0">
              <a:buFont typeface="Arial" panose="020B0604020202020204" pitchFamily="34" charset="0"/>
              <a:buChar char="•"/>
            </a:pPr>
            <a:r>
              <a:rPr lang="en-US" sz="1600" dirty="0"/>
              <a:t>Hong Kong University of Science and Technology  </a:t>
            </a:r>
          </a:p>
          <a:p>
            <a:pPr lvl="2" algn="l" rtl="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 algn="l" rtl="0">
              <a:buFont typeface="Arial" panose="020B0604020202020204" pitchFamily="34" charset="0"/>
              <a:buChar char="•"/>
            </a:pPr>
            <a:endParaRPr lang="ar-SY" sz="2200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0981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In the previous lecture, we talked about risk management and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we have seen that we can manage the risk, or reduce the risk, using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controls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.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Arial"/>
                <a:ea typeface="ＭＳ Ｐゴシック" charset="-128"/>
                <a:cs typeface="Arial"/>
              </a:rPr>
              <a:t>Controls</a:t>
            </a: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are extremely important to reduce the risk.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In this lecture: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Try to understand what are the different kinds of controls we have?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What are those? 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How those controls can reduce the risk?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5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43A501D-A3F8-0C5F-9B44-29BF1A88C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977534"/>
            <a:ext cx="3642212" cy="26424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644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Internal Controls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6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E66E2B8-ABD9-1371-8C04-BBFD1F56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2300076"/>
            <a:ext cx="63436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7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Internal Control</a:t>
            </a: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Y</a:t>
            </a: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ou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have your data within your organization and you want to reduce the risk.</a:t>
            </a:r>
            <a:endParaRPr lang="en-GB" sz="2200" dirty="0">
              <a:solidFill>
                <a:srgbClr val="46424D"/>
              </a:solidFill>
              <a:latin typeface="Arial"/>
              <a:ea typeface="ＭＳ Ｐゴシック" charset="-128"/>
              <a:cs typeface="Arial"/>
            </a:endParaRP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The control could come from your senior management and all the data kept in your server has to be encrypted. 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That's the policy, procedure from your senior management, but somebody might steal your username and password???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Policy and Procedure</a:t>
            </a: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Every employees must change their usernames and passwords every 3 months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7</a:t>
            </a:fld>
            <a:endParaRPr lang="ar-SY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93218D2-3D99-F391-DEA3-30BE49A2C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4611864"/>
            <a:ext cx="4552950" cy="1552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2458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Internal Control </a:t>
            </a:r>
            <a:r>
              <a:rPr lang="en-US" sz="3000" dirty="0"/>
              <a:t>(cont’d)</a:t>
            </a:r>
            <a:endParaRPr lang="ar-SY" sz="3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How to implement this policy?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Policies and procedures would be implemented by the IT people as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controls.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IT people might send an email to all the employees to change</a:t>
            </a:r>
            <a:endParaRPr lang="en-US" dirty="0">
              <a:solidFill>
                <a:schemeClr val="tx1"/>
              </a:solidFill>
              <a:latin typeface="Arial"/>
              <a:ea typeface="ＭＳ Ｐゴシック" charset="-128"/>
              <a:cs typeface="Arial"/>
            </a:endParaRPr>
          </a:p>
          <a:p>
            <a:pPr lvl="2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What if employees simply delete that email?</a:t>
            </a: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8</a:t>
            </a:fld>
            <a:endParaRPr lang="ar-SY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CF4F432-5C28-CAD1-EB5D-86F9817D4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91" y="3643072"/>
            <a:ext cx="4323617" cy="2999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348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E9EFA-20EF-C26D-B8D9-D89EC11C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Controls</a:t>
            </a:r>
            <a:endParaRPr lang="ar-SY" sz="3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3B745-2EF0-1AB2-DFAA-6A19D04E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6424D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Policy and procedures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200" dirty="0">
                <a:solidFill>
                  <a:srgbClr val="46424D"/>
                </a:solidFill>
                <a:latin typeface="Arial"/>
                <a:ea typeface="ＭＳ Ｐゴシック" charset="-128"/>
                <a:cs typeface="Arial"/>
              </a:rPr>
              <a:t> Law and regulations from government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lvl="1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6424D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F4615B-75C5-B8CF-F0AB-D6A60387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766B-718F-40A4-8B9D-6B0440A73622}" type="slidenum">
              <a:rPr lang="ar-SY" smtClean="0"/>
              <a:t>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02704838"/>
      </p:ext>
    </p:extLst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886</TotalTime>
  <Words>509</Words>
  <Application>Microsoft Office PowerPoint</Application>
  <PresentationFormat>شاشة عريضة</PresentationFormat>
  <Paragraphs>103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Georgia</vt:lpstr>
      <vt:lpstr>Times New Roman</vt:lpstr>
      <vt:lpstr>Wingdings</vt:lpstr>
      <vt:lpstr>أثر رجعي</vt:lpstr>
      <vt:lpstr>Internal Controls of Information Systems</vt:lpstr>
      <vt:lpstr>Course Topics</vt:lpstr>
      <vt:lpstr>Today’s Topics</vt:lpstr>
      <vt:lpstr>Acknowledgment</vt:lpstr>
      <vt:lpstr>Introduction</vt:lpstr>
      <vt:lpstr>What are Internal Controls</vt:lpstr>
      <vt:lpstr>Example of Internal Control</vt:lpstr>
      <vt:lpstr>Example of Internal Control (cont’d)</vt:lpstr>
      <vt:lpstr>Internal Controls</vt:lpstr>
      <vt:lpstr>Classification of Internal Controls</vt:lpstr>
      <vt:lpstr>Internal Controls Example</vt:lpstr>
      <vt:lpstr>Internal Controls Example (cont’d)</vt:lpstr>
      <vt:lpstr>Internal Controls Example (cont’d)</vt:lpstr>
      <vt:lpstr>Internal Controls Example (cont’d)</vt:lpstr>
      <vt:lpstr>How to Identify Internal Controls?</vt:lpstr>
      <vt:lpstr>Internal Controls Example -1</vt:lpstr>
      <vt:lpstr>Internal Controls Example -2</vt:lpstr>
      <vt:lpstr>Internal Controls Example -3</vt:lpstr>
      <vt:lpstr>Internal Controls Example -4</vt:lpstr>
      <vt:lpstr>Internal Controls Example -5</vt:lpstr>
      <vt:lpstr>Internal Controls Example -6</vt:lpstr>
      <vt:lpstr>Internal Controls Example -7</vt:lpstr>
      <vt:lpstr>Internal Controls Example -8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Dependencies and Normalization for Relational Databases</dc:title>
  <dc:creator>Eng.Abdo</dc:creator>
  <cp:lastModifiedBy>abdo</cp:lastModifiedBy>
  <cp:revision>318</cp:revision>
  <dcterms:created xsi:type="dcterms:W3CDTF">2022-09-04T10:38:40Z</dcterms:created>
  <dcterms:modified xsi:type="dcterms:W3CDTF">2024-03-21T15:58:03Z</dcterms:modified>
</cp:coreProperties>
</file>