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نمط ذو نسُق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63905" autoAdjust="0"/>
  </p:normalViewPr>
  <p:slideViewPr>
    <p:cSldViewPr snapToGrid="0">
      <p:cViewPr varScale="1">
        <p:scale>
          <a:sx n="46" d="100"/>
          <a:sy n="46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A6990EC-EB7A-4174-BA9A-721EC8CE55D0}" type="datetimeFigureOut">
              <a:rPr lang="ar-SY" smtClean="0"/>
              <a:t>28/04/1446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551590-80A3-4A92-910C-CBD776253A4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4160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EDC0-0377-41E9-8D56-A158542BB9B2}" type="datetime8">
              <a:rPr lang="ar-SY" smtClean="0"/>
              <a:t>31 تشرين الأول،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9EC1-0947-4EDA-940D-1EA67BEEEC93}" type="datetime8">
              <a:rPr lang="ar-SY" smtClean="0"/>
              <a:t>31 تشرين الأول،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5583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1200-FEAE-49F0-9C2A-A331226F623C}" type="datetime8">
              <a:rPr lang="ar-SY" smtClean="0"/>
              <a:t>31 تشرين الأول،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028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C96-FE80-47C1-9BBA-427A58655018}" type="datetime8">
              <a:rPr lang="ar-SY" smtClean="0"/>
              <a:t>31 تشرين الأول،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2135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24B7-7663-43A1-9FB6-5EC8AF08227F}" type="datetime8">
              <a:rPr lang="ar-SY" smtClean="0"/>
              <a:t>31 تشرين الأول،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46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33EF-9092-4A55-8323-F36306F1FBBB}" type="datetime8">
              <a:rPr lang="ar-SY" smtClean="0"/>
              <a:t>31 تشرين الأول، 24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9382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AFCF-F976-4BD1-9A54-EFF337D53174}" type="datetime8">
              <a:rPr lang="ar-SY" smtClean="0"/>
              <a:t>31 تشرين الأول، 24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95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2CC6-1033-488D-A099-277B68BE6C96}" type="datetime8">
              <a:rPr lang="ar-SY" smtClean="0"/>
              <a:t>31 تشرين الأول، 24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3186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7ECC-DA27-49BD-809C-B6CAF4E3AADE}" type="datetime8">
              <a:rPr lang="ar-SY" smtClean="0"/>
              <a:t>31 تشرين الأول، 24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5758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9A5F4C-2393-4267-933C-72B48D731B5B}" type="datetime8">
              <a:rPr lang="ar-SY" smtClean="0"/>
              <a:t>31 تشرين الأول، 24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352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94E2-E0E9-45BF-AF7C-2C93B6B5B8F6}" type="datetime8">
              <a:rPr lang="ar-SY" smtClean="0"/>
              <a:t>31 تشرين الأول، 24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0541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BAC497-DC8D-408E-8D30-ECC284A7CD1D}" type="datetime8">
              <a:rPr lang="ar-SY" smtClean="0"/>
              <a:t>31 تشرين الأول،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16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6674E5-10A9-E6F9-1BE2-19C73ED32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532750"/>
            <a:ext cx="10058400" cy="132343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Georgia" panose="02040502050405020303" pitchFamily="18" charset="0"/>
              </a:rPr>
              <a:t>Information System Auditing</a:t>
            </a:r>
            <a:endParaRPr lang="ar-SY" sz="4000" dirty="0">
              <a:latin typeface="Georgia" panose="02040502050405020303" pitchFamily="18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7B05C21-A72D-713B-5E68-F83824A82BFA}"/>
              </a:ext>
            </a:extLst>
          </p:cNvPr>
          <p:cNvSpPr txBox="1"/>
          <p:nvPr/>
        </p:nvSpPr>
        <p:spPr>
          <a:xfrm>
            <a:off x="358774" y="218784"/>
            <a:ext cx="610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Georgia" panose="02040502050405020303" pitchFamily="18" charset="0"/>
              </a:rPr>
              <a:t>Course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: Information Systems Engineering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206F6DB-E4E1-82D2-0724-758F836524E5}"/>
              </a:ext>
            </a:extLst>
          </p:cNvPr>
          <p:cNvSpPr txBox="1"/>
          <p:nvPr/>
        </p:nvSpPr>
        <p:spPr>
          <a:xfrm>
            <a:off x="4180449" y="5015424"/>
            <a:ext cx="38920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Prepared by Dr. Abdo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Darbooli</a:t>
            </a:r>
            <a:endParaRPr lang="ar-SY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A60079D-DD55-6A02-D90B-D72DF8CB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/>
              <a:t>12 تشرين الثاني، 22</a:t>
            </a:r>
          </a:p>
        </p:txBody>
      </p:sp>
    </p:spTree>
    <p:extLst>
      <p:ext uri="{BB962C8B-B14F-4D97-AF65-F5344CB8AC3E}">
        <p14:creationId xmlns:p14="http://schemas.microsoft.com/office/powerpoint/2010/main" val="189949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Audit Areas/Subjects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2"/>
            <a:ext cx="10058400" cy="4344053"/>
          </a:xfrm>
        </p:spPr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Audit subjects (cont’d) 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70C0"/>
                </a:solidFill>
                <a:latin typeface="Arial"/>
                <a:ea typeface="ＭＳ Ｐゴシック" charset="-128"/>
                <a:cs typeface="Arial"/>
              </a:rPr>
              <a:t>Prior audit report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It is a good start because it may contain recommendations, so we can audit or check whether they are implemented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It is not good all the time, why?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70C0"/>
                </a:solidFill>
                <a:latin typeface="Arial"/>
                <a:ea typeface="ＭＳ Ｐゴシック" charset="-128"/>
                <a:cs typeface="Arial"/>
              </a:rPr>
              <a:t>Environment change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E-banking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10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7230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D7E6E1-FD53-0C9A-C736-BD72CBA6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IS Audit Procedure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C324AA-F657-388F-AE61-D61CC9899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ar-SY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0BC8E84-871A-5C99-58FE-DB94EE62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11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66E43BD-FAC6-4276-D25A-95C28D783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740" y="2192215"/>
            <a:ext cx="7677443" cy="33764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67FF148-8FF9-A391-A7B6-3143ACF6413F}"/>
              </a:ext>
            </a:extLst>
          </p:cNvPr>
          <p:cNvSpPr txBox="1"/>
          <p:nvPr/>
        </p:nvSpPr>
        <p:spPr>
          <a:xfrm>
            <a:off x="151817" y="2192215"/>
            <a:ext cx="3987602" cy="32624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Fieldwork and Documentation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In this phase, we look at the strength and weakness of the controls through specific kinds of testing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Reporting and Follow up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Write the report and communicate with who asked to audit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Management or third party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24258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Testing 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2"/>
            <a:ext cx="10058400" cy="4344053"/>
          </a:xfrm>
        </p:spPr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Determine whether employees follow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policies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and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procedures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of senior management and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laws &amp; regulations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from regulator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Done by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ＭＳ Ｐゴシック" charset="-128"/>
                <a:cs typeface="Arial"/>
              </a:rPr>
              <a:t>compliance officer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Example of IT compliance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Policy: Change password 1-3 months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Compliance testing: Check if employees follow this policy</a:t>
            </a:r>
            <a:endParaRPr lang="en-US" dirty="0">
              <a:solidFill>
                <a:schemeClr val="tx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12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EAFEF1C-316C-6A64-27F1-430CD0A5D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730" y="3079912"/>
            <a:ext cx="3771900" cy="2257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85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Testing </a:t>
            </a:r>
            <a:r>
              <a:rPr lang="en-US" sz="3000" dirty="0"/>
              <a:t>(cont’d)</a:t>
            </a:r>
            <a:r>
              <a:rPr lang="en-US" dirty="0"/>
              <a:t> 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2"/>
            <a:ext cx="10058400" cy="4344053"/>
          </a:xfrm>
        </p:spPr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Classical case that leads to a new policy</a:t>
            </a:r>
            <a:endParaRPr lang="en-US" dirty="0">
              <a:solidFill>
                <a:schemeClr val="tx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13</a:t>
            </a:fld>
            <a:endParaRPr lang="ar-SY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DECB509-A716-96C5-BA82-502745F4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93" y="2404657"/>
            <a:ext cx="5536223" cy="37265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D78F982-6EC4-1BCC-C99D-C5E7C66E2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404657"/>
            <a:ext cx="5705475" cy="37265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439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Testing </a:t>
            </a:r>
            <a:r>
              <a:rPr lang="en-US" sz="3000" dirty="0"/>
              <a:t>(cont’d)</a:t>
            </a:r>
            <a:r>
              <a:rPr lang="en-US" dirty="0"/>
              <a:t> 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2"/>
            <a:ext cx="10058400" cy="4344053"/>
          </a:xfrm>
        </p:spPr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Classical case that leads to a new policy</a:t>
            </a:r>
            <a:endParaRPr lang="en-US" dirty="0">
              <a:solidFill>
                <a:schemeClr val="tx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14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042016F-1D3F-8467-4DEF-42B441AAA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446" y="2309446"/>
            <a:ext cx="5982067" cy="38803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291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Substantive Testing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2"/>
            <a:ext cx="5983458" cy="434405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Compliance testing fails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 Do substantive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 Compliance testing pass  we may not do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Because substantive testing takes a very long time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15</a:t>
            </a:fld>
            <a:endParaRPr lang="ar-SY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A08DB33-FC2E-DCE6-EF72-2BA2DD5A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969" y="1845733"/>
            <a:ext cx="4818185" cy="43440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0F1ED61-51F1-8281-779E-EF063B073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010" y="3313235"/>
            <a:ext cx="4572000" cy="2552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31057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Substantive Testing </a:t>
            </a:r>
            <a:r>
              <a:rPr lang="en-US" sz="3000" dirty="0"/>
              <a:t>(cont’d)</a:t>
            </a:r>
            <a:endParaRPr lang="ar-SY" sz="3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2"/>
            <a:ext cx="10058399" cy="434405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What if company has weak or no internal controls?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Wingdings" panose="05000000000000000000" pitchFamily="2" charset="2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16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8521366-0EE8-5D45-4D9C-B2A706E6C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05" y="3221118"/>
            <a:ext cx="7404149" cy="15932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5151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  <a:endParaRPr lang="ar-SY" sz="3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2"/>
            <a:ext cx="10058399" cy="434405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What is the purpose of getting evidence?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It is a requirement that the compliance officer’s conclusion is based on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sufficient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competent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 evidence.</a:t>
            </a:r>
          </a:p>
          <a:p>
            <a:pPr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How can we obtain evidence?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Wingdings" panose="05000000000000000000" pitchFamily="2" charset="2"/>
            </a:endParaRP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Wingdings" panose="05000000000000000000" pitchFamily="2" charset="2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17</a:t>
            </a:fld>
            <a:endParaRPr lang="ar-SY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241C951-AEA5-48A6-D518-B1DAFB272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08032"/>
            <a:ext cx="3572974" cy="41168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48615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– Re-performance</a:t>
            </a:r>
            <a:endParaRPr lang="ar-SY" sz="3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2"/>
            <a:ext cx="10058399" cy="434405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201168" lvl="1" indent="0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18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DDF1E42-8EE1-5AA0-1F1E-39CEDB24D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010" y="1845732"/>
            <a:ext cx="8282939" cy="47966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16888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– Confirmation</a:t>
            </a:r>
            <a:endParaRPr lang="ar-SY" sz="3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2"/>
            <a:ext cx="10058399" cy="434405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201168" lvl="1" indent="0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19</a:t>
            </a:fld>
            <a:endParaRPr lang="ar-SY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3737925-351F-245E-4522-5F668BE50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062" y="1812642"/>
            <a:ext cx="6734835" cy="50122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0311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9021D1-59C4-8CCD-9FA9-8CA7E323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4C1D13-9ACC-3421-D06B-9A48D8A4C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3005"/>
          </a:xfrm>
        </p:spPr>
        <p:txBody>
          <a:bodyPr>
            <a:noAutofit/>
          </a:bodyPr>
          <a:lstStyle/>
          <a:p>
            <a:pPr algn="l" rtl="0"/>
            <a:r>
              <a:rPr lang="en-US" sz="2200" b="0" i="0" u="none" strike="noStrike" baseline="0" dirty="0">
                <a:solidFill>
                  <a:srgbClr val="00B050"/>
                </a:solidFill>
                <a:latin typeface="Georgia" panose="02040502050405020303" pitchFamily="18" charset="0"/>
              </a:rPr>
              <a:t>• Introduction to Information Systems (IS) Auditing</a:t>
            </a:r>
          </a:p>
          <a:p>
            <a:pPr lvl="1" algn="l" rtl="0"/>
            <a:r>
              <a:rPr lang="en-US" dirty="0">
                <a:solidFill>
                  <a:srgbClr val="00B050"/>
                </a:solidFill>
                <a:latin typeface="Georgia" panose="02040502050405020303" pitchFamily="18" charset="0"/>
              </a:rPr>
              <a:t>Risk in Information Systems</a:t>
            </a:r>
          </a:p>
          <a:p>
            <a:pPr lvl="1" algn="l" rtl="0"/>
            <a:r>
              <a:rPr lang="en-US" b="0" i="0" u="none" strike="noStrike" baseline="0" dirty="0">
                <a:solidFill>
                  <a:srgbClr val="00B050"/>
                </a:solidFill>
                <a:latin typeface="Georgia" panose="02040502050405020303" pitchFamily="18" charset="0"/>
              </a:rPr>
              <a:t>Internal Controls of Information Systems</a:t>
            </a:r>
          </a:p>
          <a:p>
            <a:pPr algn="l" rtl="0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rgbClr val="FFC000"/>
                </a:solidFill>
                <a:latin typeface="Georgia" panose="02040502050405020303" pitchFamily="18" charset="0"/>
              </a:rPr>
              <a:t>IS Auditing Procedure</a:t>
            </a:r>
            <a:endParaRPr lang="en-US" sz="2000" b="0" i="0" u="none" strike="noStrike" baseline="0" dirty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 algn="l" rtl="0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Business Application Development and the Roles of IS Auditors</a:t>
            </a:r>
          </a:p>
          <a:p>
            <a:pPr lvl="1" algn="l" rtl="0"/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Business Application Development Process</a:t>
            </a:r>
          </a:p>
          <a:p>
            <a:pPr lvl="1" algn="l" rtl="0"/>
            <a:r>
              <a:rPr lang="en-US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Risk of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Business Application Development</a:t>
            </a:r>
          </a:p>
          <a:p>
            <a:pPr lvl="1" algn="l" rtl="0"/>
            <a:r>
              <a:rPr lang="en-US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Rol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e of IS Auditors in Business Application Development</a:t>
            </a:r>
          </a:p>
          <a:p>
            <a:pPr algn="l" rtl="0"/>
            <a:r>
              <a:rPr lang="en-US" sz="20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IS Maintenance and Controls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IS Maintenance Practices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Change Management</a:t>
            </a:r>
          </a:p>
          <a:p>
            <a:pPr lvl="1" algn="l" rtl="0"/>
            <a:r>
              <a:rPr lang="en-US" b="0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IS Controls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1DAE88-12EF-D0DE-5A2C-C1C09A09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16565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- Determinants</a:t>
            </a:r>
            <a:endParaRPr lang="ar-SY" sz="3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2"/>
            <a:ext cx="10058399" cy="434405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 What </a:t>
            </a: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are the determinants to evaluate evidence?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Wingdings" panose="05000000000000000000" pitchFamily="2" charset="2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20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A6E6F43-00D1-27C3-9615-2196E8C57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380" y="2302610"/>
            <a:ext cx="54102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56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- Determinants</a:t>
            </a:r>
            <a:endParaRPr lang="ar-SY" sz="3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2"/>
            <a:ext cx="10058399" cy="434405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 What </a:t>
            </a: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  <a:sym typeface="Wingdings" panose="05000000000000000000" pitchFamily="2" charset="2"/>
              </a:rPr>
              <a:t>are the techniques to get evidence?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Wingdings" panose="05000000000000000000" pitchFamily="2" charset="2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21</a:t>
            </a:fld>
            <a:endParaRPr lang="ar-SY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0E15C8B-6A89-F184-B112-13AD94573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62" y="2262554"/>
            <a:ext cx="5172075" cy="45154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5318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Introduction</a:t>
            </a:r>
          </a:p>
          <a:p>
            <a:pPr algn="l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General IS Audit Procedures</a:t>
            </a:r>
          </a:p>
          <a:p>
            <a:pPr algn="l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Audit Areas and Subjects</a:t>
            </a:r>
          </a:p>
          <a:p>
            <a:pPr algn="l"/>
            <a:r>
              <a:rPr lang="en-US" sz="20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Compliance and Substantive Testing</a:t>
            </a:r>
          </a:p>
          <a:p>
            <a:pPr algn="l"/>
            <a:r>
              <a:rPr lang="en-US" sz="18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Evidence </a:t>
            </a:r>
          </a:p>
          <a:p>
            <a:pPr algn="l"/>
            <a:endParaRPr lang="en-US" sz="1800" b="0" i="0" u="none" strike="noStrike" baseline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l"/>
            <a:endParaRPr lang="en-US" sz="2000" b="0" i="0" u="none" strike="noStrike" baseline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010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/>
              <a:t> This course is in based on: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n-US" sz="2000" dirty="0"/>
              <a:t>“</a:t>
            </a:r>
            <a:r>
              <a:rPr lang="en-US" sz="2000" b="1" dirty="0"/>
              <a:t>Information Systems Auditing, Controls and Assurance</a:t>
            </a:r>
            <a:r>
              <a:rPr lang="en-US" sz="2000" dirty="0"/>
              <a:t>” by Prof. Garvin Percy Dias</a:t>
            </a:r>
          </a:p>
          <a:p>
            <a:pPr lvl="2" algn="l" rtl="0">
              <a:buFont typeface="Arial" panose="020B0604020202020204" pitchFamily="34" charset="0"/>
              <a:buChar char="•"/>
            </a:pPr>
            <a:r>
              <a:rPr lang="en-US" sz="1600" dirty="0"/>
              <a:t>Hong Kong University of Science and Technology  </a:t>
            </a:r>
          </a:p>
          <a:p>
            <a:pPr lvl="2" algn="l" rtl="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 algn="l" rtl="0">
              <a:buFont typeface="Arial" panose="020B0604020202020204" pitchFamily="34" charset="0"/>
              <a:buChar char="•"/>
            </a:pPr>
            <a:endParaRPr lang="ar-SY" sz="2200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0981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Previous lectures: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Risk Management Process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Internal Controls</a:t>
            </a:r>
          </a:p>
          <a:p>
            <a:pPr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This lecture: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Assume that you have been hired by an organization to audit their activities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How are you going to plan your audit?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What's the procedure that you are going to follow?</a:t>
            </a:r>
            <a:endParaRPr lang="en-US" sz="1600" dirty="0">
              <a:solidFill>
                <a:srgbClr val="46424D"/>
              </a:solidFill>
              <a:latin typeface="Arial"/>
              <a:ea typeface="ＭＳ Ｐゴシック" charset="-128"/>
              <a:cs typeface="Arial"/>
            </a:endParaRP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6644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Auditing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The effectiveness of an information system’s controls is evaluated through an information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systems audit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.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An audit aims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establish whether: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Information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systems are safeguarding corporate assets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Maintaining the integrity of stored and communicated data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Supporting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corporate objectives effectively, and operating efficiently.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5489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IS Audit Procedure</a:t>
            </a:r>
            <a:endParaRPr lang="ar-SY" dirty="0"/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516404CD-7D30-7CA4-3FCE-9D0192431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8088" y="1871075"/>
            <a:ext cx="7676784" cy="3884956"/>
          </a:xfrm>
          <a:ln>
            <a:solidFill>
              <a:schemeClr val="accent1"/>
            </a:solidFill>
          </a:ln>
        </p:spPr>
      </p:pic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7</a:t>
            </a:fld>
            <a:endParaRPr lang="ar-SY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7EEF827-6A39-F0FF-B45F-8F46F688D9DA}"/>
              </a:ext>
            </a:extLst>
          </p:cNvPr>
          <p:cNvSpPr txBox="1"/>
          <p:nvPr/>
        </p:nvSpPr>
        <p:spPr>
          <a:xfrm>
            <a:off x="2288088" y="5861535"/>
            <a:ext cx="7676783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Example – You are requested to perform an auditing for a large bank</a:t>
            </a:r>
            <a:endParaRPr lang="ar-SY" sz="2000" b="1" dirty="0"/>
          </a:p>
        </p:txBody>
      </p:sp>
    </p:spTree>
    <p:extLst>
      <p:ext uri="{BB962C8B-B14F-4D97-AF65-F5344CB8AC3E}">
        <p14:creationId xmlns:p14="http://schemas.microsoft.com/office/powerpoint/2010/main" val="197705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Audit Areas/Subjects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1282"/>
          </a:xfrm>
        </p:spPr>
        <p:txBody>
          <a:bodyPr>
            <a:normAutofit fontScale="92500" lnSpcReduction="20000"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First focus is going to be the area itself (</a:t>
            </a:r>
            <a:r>
              <a:rPr lang="en-GB" sz="20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Healthcare, </a:t>
            </a:r>
            <a:r>
              <a:rPr lang="en-GB" sz="2000" dirty="0">
                <a:solidFill>
                  <a:srgbClr val="FF0000"/>
                </a:solidFill>
                <a:latin typeface="Arial"/>
                <a:ea typeface="ＭＳ Ｐゴシック" charset="-128"/>
                <a:cs typeface="Arial"/>
              </a:rPr>
              <a:t>Financial</a:t>
            </a:r>
            <a:r>
              <a:rPr lang="en-GB" sz="20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, Airline, etc.)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Audit areas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900" dirty="0">
                <a:solidFill>
                  <a:srgbClr val="0070C0"/>
                </a:solidFill>
                <a:latin typeface="Arial"/>
                <a:ea typeface="ＭＳ Ｐゴシック" charset="-128"/>
                <a:cs typeface="Arial"/>
              </a:rPr>
              <a:t>Sensitive information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Customer information (address, credit card numbers, account information, etc.) - Data Privacy Ordinance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Common risk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Stealing money, hacking servers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900" dirty="0">
                <a:solidFill>
                  <a:srgbClr val="0070C0"/>
                </a:solidFill>
                <a:latin typeface="Arial"/>
                <a:ea typeface="ＭＳ Ｐゴシック" charset="-128"/>
                <a:cs typeface="Arial"/>
              </a:rPr>
              <a:t>Regulations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Banks have to get license from Monetary Authority, so make sure your client follows the regulations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General IT architecture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ATM machines, wireless networks, etc.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900" dirty="0">
                <a:solidFill>
                  <a:srgbClr val="0070C0"/>
                </a:solidFill>
                <a:latin typeface="Arial"/>
                <a:ea typeface="ＭＳ Ｐゴシック" charset="-128"/>
                <a:cs typeface="Arial"/>
              </a:rPr>
              <a:t>Control breach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Look and learn from things happened in similar organizations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6040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Audit Areas/Subjects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2"/>
            <a:ext cx="10058400" cy="4344053"/>
          </a:xfrm>
        </p:spPr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Audit subjects 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70C0"/>
                </a:solidFill>
                <a:latin typeface="Arial"/>
                <a:ea typeface="ＭＳ Ｐゴシック" charset="-128"/>
                <a:cs typeface="Arial"/>
              </a:rPr>
              <a:t>Sensitive information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Policies and procedures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Look at documentation or interview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key managers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in order to understand these policies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70C0"/>
                </a:solidFill>
                <a:latin typeface="Arial"/>
                <a:ea typeface="ＭＳ Ｐゴシック" charset="-128"/>
                <a:cs typeface="Arial"/>
              </a:rPr>
              <a:t>Business practices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IT architecture</a:t>
            </a:r>
            <a:endParaRPr lang="en-US" dirty="0">
              <a:solidFill>
                <a:srgbClr val="46424D"/>
              </a:solidFill>
              <a:latin typeface="Arial"/>
              <a:ea typeface="ＭＳ Ｐゴシック" charset="-128"/>
              <a:cs typeface="Arial"/>
            </a:endParaRP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Outsource?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Anything outsourced to a third party (call center for example)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Interview key managers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70C0"/>
                </a:solidFill>
                <a:latin typeface="Arial"/>
                <a:ea typeface="ＭＳ Ｐゴシック" charset="-128"/>
                <a:cs typeface="Arial"/>
              </a:rPr>
              <a:t>Tour key organization facility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57576408"/>
      </p:ext>
    </p:extLst>
  </p:cSld>
  <p:clrMapOvr>
    <a:masterClrMapping/>
  </p:clrMapOvr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1165</TotalTime>
  <Words>686</Words>
  <Application>Microsoft Office PowerPoint</Application>
  <PresentationFormat>شاشة عريضة</PresentationFormat>
  <Paragraphs>129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Georgia</vt:lpstr>
      <vt:lpstr>Times New Roman</vt:lpstr>
      <vt:lpstr>Wingdings</vt:lpstr>
      <vt:lpstr>أثر رجعي</vt:lpstr>
      <vt:lpstr>Information System Auditing</vt:lpstr>
      <vt:lpstr>Course Topics</vt:lpstr>
      <vt:lpstr>Today’s Topics</vt:lpstr>
      <vt:lpstr>Acknowledgment</vt:lpstr>
      <vt:lpstr>Introduction</vt:lpstr>
      <vt:lpstr>IS Auditing</vt:lpstr>
      <vt:lpstr>General IS Audit Procedure</vt:lpstr>
      <vt:lpstr>Understanding the Audit Areas/Subjects</vt:lpstr>
      <vt:lpstr>Understanding the Audit Areas/Subjects</vt:lpstr>
      <vt:lpstr>Understanding the Audit Areas/Subjects</vt:lpstr>
      <vt:lpstr>General IS Audit Procedure</vt:lpstr>
      <vt:lpstr>Compliance Testing </vt:lpstr>
      <vt:lpstr>Compliance Testing (cont’d) </vt:lpstr>
      <vt:lpstr>Compliance Testing (cont’d) </vt:lpstr>
      <vt:lpstr>Substantive Testing</vt:lpstr>
      <vt:lpstr>Substantive Testing (cont’d)</vt:lpstr>
      <vt:lpstr>Evidence</vt:lpstr>
      <vt:lpstr>Evidence – Re-performance</vt:lpstr>
      <vt:lpstr>Evidence – Confirmation</vt:lpstr>
      <vt:lpstr>Evidence - Determinants</vt:lpstr>
      <vt:lpstr>Evidence - Determinants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Dependencies and Normalization for Relational Databases</dc:title>
  <dc:creator>Eng.Abdo</dc:creator>
  <cp:lastModifiedBy>abdo</cp:lastModifiedBy>
  <cp:revision>389</cp:revision>
  <dcterms:created xsi:type="dcterms:W3CDTF">2022-09-04T10:38:40Z</dcterms:created>
  <dcterms:modified xsi:type="dcterms:W3CDTF">2024-10-31T07:27:14Z</dcterms:modified>
</cp:coreProperties>
</file>