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77" r:id="rId9"/>
    <p:sldId id="263"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نمط ذو نسُق 2 - تميي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70562" autoAdjust="0"/>
  </p:normalViewPr>
  <p:slideViewPr>
    <p:cSldViewPr snapToGrid="0">
      <p:cViewPr varScale="1">
        <p:scale>
          <a:sx n="64" d="100"/>
          <a:sy n="64" d="100"/>
        </p:scale>
        <p:origin x="15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A6990EC-EB7A-4174-BA9A-721EC8CE55D0}" type="datetimeFigureOut">
              <a:rPr lang="ar-SY" smtClean="0"/>
              <a:t>05/05/1446</a:t>
            </a:fld>
            <a:endParaRPr lang="ar-SY"/>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3551590-80A3-4A92-910C-CBD776253A4E}" type="slidenum">
              <a:rPr lang="ar-SY" smtClean="0"/>
              <a:t>‹#›</a:t>
            </a:fld>
            <a:endParaRPr lang="ar-SY"/>
          </a:p>
        </p:txBody>
      </p:sp>
    </p:spTree>
    <p:extLst>
      <p:ext uri="{BB962C8B-B14F-4D97-AF65-F5344CB8AC3E}">
        <p14:creationId xmlns:p14="http://schemas.microsoft.com/office/powerpoint/2010/main" val="9416085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لماذا نقوم بتطوير تطبيق أو نظام معلومات جديد؟</a:t>
            </a:r>
          </a:p>
          <a:p>
            <a:pPr marL="171450" indent="-171450">
              <a:buFont typeface="Arial" panose="020B0604020202020204" pitchFamily="34" charset="0"/>
              <a:buChar char="•"/>
            </a:pPr>
            <a:r>
              <a:rPr lang="ar-SY" dirty="0"/>
              <a:t>للاستفادة من فرص جديدة إما في طريقة العمل الحالية أو المقترحة كعملية جديدة</a:t>
            </a:r>
          </a:p>
          <a:p>
            <a:pPr marL="171450" indent="-171450">
              <a:buFont typeface="Arial" panose="020B0604020202020204" pitchFamily="34" charset="0"/>
              <a:buChar char="•"/>
            </a:pPr>
            <a:r>
              <a:rPr lang="ar-SY" dirty="0"/>
              <a:t>وجود مشكلة في طريقة العمل الحالية</a:t>
            </a:r>
          </a:p>
          <a:p>
            <a:pPr marL="171450" indent="-171450">
              <a:buFont typeface="Arial" panose="020B0604020202020204" pitchFamily="34" charset="0"/>
              <a:buChar char="•"/>
            </a:pPr>
            <a:r>
              <a:rPr lang="ar-SY" dirty="0"/>
              <a:t>للاستفادة من ميزات تكنولوجيا معينة بحيث تعطينا فرص جديدة</a:t>
            </a:r>
          </a:p>
          <a:p>
            <a:pPr marL="171450" indent="-171450">
              <a:buFont typeface="Arial" panose="020B0604020202020204" pitchFamily="34" charset="0"/>
              <a:buChar char="•"/>
            </a:pPr>
            <a:r>
              <a:rPr lang="ar-SY" dirty="0"/>
              <a:t>وجود مشكلة في التكنولوجيا الحالية المستخدمة</a:t>
            </a:r>
          </a:p>
          <a:p>
            <a:pPr marL="0" indent="0">
              <a:buFont typeface="Arial" panose="020B0604020202020204" pitchFamily="34" charset="0"/>
              <a:buNone/>
            </a:pP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6</a:t>
            </a:fld>
            <a:endParaRPr lang="ar-SY"/>
          </a:p>
        </p:txBody>
      </p:sp>
    </p:spTree>
    <p:extLst>
      <p:ext uri="{BB962C8B-B14F-4D97-AF65-F5344CB8AC3E}">
        <p14:creationId xmlns:p14="http://schemas.microsoft.com/office/powerpoint/2010/main" val="52274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في حالة الاختيار (الاستعانة بمصادر خارجية </a:t>
            </a:r>
            <a:r>
              <a:rPr lang="en-US" dirty="0"/>
              <a:t>Outsourcing</a:t>
            </a:r>
            <a:r>
              <a:rPr lang="ar-SY" dirty="0"/>
              <a:t>): ماذا لو تم توكيل شركة ما ببناء نظام جديد لنا وتم دفع المبلغ المطلوب لها وتركيب وتشغيل النظام في وسطنا الوظيفي، ثم قد أفلست هذه الشركة بعد فترة وتم إغلاقها؟ في هذه الحالة لن نستطيع الحصول على أية صيانة للنظام مستقبلاً نظراً لعدم امتلاكنا للكود المصدري للنظام. لتجنب هذا السيناريو، يجب اتباع اتفاقية تُدعى: </a:t>
            </a:r>
            <a:r>
              <a:rPr lang="en-US" dirty="0"/>
              <a:t>Software Escrow Agreement</a:t>
            </a:r>
            <a:r>
              <a:rPr lang="ar-SY" dirty="0"/>
              <a:t> أو اتفاقية ضمان البرمجيات، والتي تنص على اتفاق كل من الشركة التي طلبت النظام والشركة التي تعهدت بتطوير النظام المطلوب بوضع الكود المصدري لدى طرف ثالث موثوق من قبل الطرفين بحيث يمكن الرجوع إليه للحصول على الكود المصدري في حالة إفلاس أو إغلاق الشركة المتعهدة.</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15</a:t>
            </a:fld>
            <a:endParaRPr lang="ar-SY"/>
          </a:p>
        </p:txBody>
      </p:sp>
    </p:spTree>
    <p:extLst>
      <p:ext uri="{BB962C8B-B14F-4D97-AF65-F5344CB8AC3E}">
        <p14:creationId xmlns:p14="http://schemas.microsoft.com/office/powerpoint/2010/main" val="3793360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Y" dirty="0"/>
              <a:t>في حالة الاختيار (الاستعانة بمصادر خارجية </a:t>
            </a:r>
            <a:r>
              <a:rPr lang="en-US" dirty="0"/>
              <a:t>Outsourcing</a:t>
            </a:r>
            <a:r>
              <a:rPr lang="ar-SY" dirty="0"/>
              <a:t>) وكان هناك عدة شركات كمصادر خارجية يُمكن أن تزودنا بالحل المطلوب، عندها لا يجب أن نختار الشركة التي تُعطي الحل الأقل كلفة، وإنما يجب المفاضلة فيما بينها بناءً على ما يلي:</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الموثوقية </a:t>
            </a:r>
            <a:r>
              <a:rPr lang="en-US" dirty="0"/>
              <a:t>Reliability</a:t>
            </a:r>
            <a:endParaRPr lang="ar-SY"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اتفاقية الضمان </a:t>
            </a:r>
            <a:r>
              <a:rPr lang="en-US" dirty="0"/>
              <a:t>Escrow</a:t>
            </a:r>
            <a:endParaRPr lang="ar-SY"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المساعدة في تنصيب النظام الجديد</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إعداد دليل الاستخدام</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t>تدريب الموظفين</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16</a:t>
            </a:fld>
            <a:endParaRPr lang="ar-SY"/>
          </a:p>
        </p:txBody>
      </p:sp>
    </p:spTree>
    <p:extLst>
      <p:ext uri="{BB962C8B-B14F-4D97-AF65-F5344CB8AC3E}">
        <p14:creationId xmlns:p14="http://schemas.microsoft.com/office/powerpoint/2010/main" val="3974692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الطور الرابع – التطوير </a:t>
            </a:r>
            <a:r>
              <a:rPr lang="en-US" dirty="0"/>
              <a:t>Development</a:t>
            </a:r>
            <a:r>
              <a:rPr lang="ar-SY" dirty="0"/>
              <a:t> والتكوين أو الإعداد والضبط </a:t>
            </a:r>
            <a:r>
              <a:rPr lang="en-US" dirty="0"/>
              <a:t>Configuration</a:t>
            </a:r>
            <a:endParaRPr lang="ar-SY" dirty="0"/>
          </a:p>
          <a:p>
            <a:pPr marL="171450" indent="-171450">
              <a:buFont typeface="Arial" panose="020B0604020202020204" pitchFamily="34" charset="0"/>
              <a:buChar char="•"/>
            </a:pPr>
            <a:r>
              <a:rPr lang="ar-SY" dirty="0"/>
              <a:t>يرتبط التطوير </a:t>
            </a:r>
            <a:r>
              <a:rPr lang="en-US" dirty="0"/>
              <a:t>development</a:t>
            </a:r>
            <a:r>
              <a:rPr lang="ar-SY" dirty="0"/>
              <a:t> بخيار التصميم </a:t>
            </a:r>
            <a:r>
              <a:rPr lang="en-US" dirty="0"/>
              <a:t>Design</a:t>
            </a:r>
            <a:r>
              <a:rPr lang="ar-SY" dirty="0"/>
              <a:t> (التطوير المرحلي) في الطور السابق، بينما يرتبط التكوين </a:t>
            </a:r>
            <a:r>
              <a:rPr lang="en-US" dirty="0"/>
              <a:t>Configuration</a:t>
            </a:r>
            <a:r>
              <a:rPr lang="ar-SY" dirty="0"/>
              <a:t> بخيار الاستعانة بمصادر خارجية </a:t>
            </a:r>
            <a:r>
              <a:rPr lang="en-US" dirty="0"/>
              <a:t>Outsourcing</a:t>
            </a:r>
            <a:r>
              <a:rPr lang="ar-SY" dirty="0"/>
              <a:t> في الطور السابق</a:t>
            </a:r>
          </a:p>
          <a:p>
            <a:pPr marL="171450" indent="-171450">
              <a:buFont typeface="Arial" panose="020B0604020202020204" pitchFamily="34" charset="0"/>
              <a:buChar char="•"/>
            </a:pPr>
            <a:r>
              <a:rPr lang="ar-SY" dirty="0"/>
              <a:t>العمل الأساسي في التطوير هو الاختبار </a:t>
            </a:r>
            <a:r>
              <a:rPr lang="en-US" dirty="0"/>
              <a:t>Testing</a:t>
            </a:r>
            <a:r>
              <a:rPr lang="ar-SY" dirty="0"/>
              <a:t> للنظام الذي تم تطويره محلياً وذلك بهدف إيجاد واكتشاف الأخطاء والعيوب وحلها قبل استخدام النظام، تجري عملية الاختبار وفق المراحل التالية:</a:t>
            </a:r>
          </a:p>
          <a:p>
            <a:pPr marL="628650" lvl="1" indent="-171450">
              <a:buFont typeface="Arial" panose="020B0604020202020204" pitchFamily="34" charset="0"/>
              <a:buChar char="•"/>
            </a:pPr>
            <a:r>
              <a:rPr lang="ar-SY" dirty="0"/>
              <a:t>تخطيط الاختبار </a:t>
            </a:r>
            <a:r>
              <a:rPr lang="en-US" dirty="0"/>
              <a:t>Test Planning</a:t>
            </a:r>
            <a:endParaRPr lang="ar-SY" dirty="0"/>
          </a:p>
          <a:p>
            <a:pPr marL="628650" lvl="1" indent="-171450">
              <a:buFont typeface="Arial" panose="020B0604020202020204" pitchFamily="34" charset="0"/>
              <a:buChar char="•"/>
            </a:pPr>
            <a:r>
              <a:rPr lang="ar-SY" dirty="0"/>
              <a:t>الاختبار </a:t>
            </a:r>
            <a:r>
              <a:rPr lang="en-US" dirty="0"/>
              <a:t>Testing</a:t>
            </a:r>
            <a:r>
              <a:rPr lang="ar-SY" dirty="0"/>
              <a:t> ويتم فيه:</a:t>
            </a:r>
          </a:p>
          <a:p>
            <a:pPr marL="1085850" lvl="2" indent="-171450">
              <a:buFont typeface="Arial" panose="020B0604020202020204" pitchFamily="34" charset="0"/>
              <a:buChar char="•"/>
            </a:pPr>
            <a:r>
              <a:rPr lang="ar-SY" dirty="0"/>
              <a:t>اختبار الوحدات </a:t>
            </a:r>
            <a:r>
              <a:rPr lang="en-US" dirty="0"/>
              <a:t>Unit Testing</a:t>
            </a:r>
            <a:endParaRPr lang="ar-SY" dirty="0"/>
          </a:p>
          <a:p>
            <a:pPr marL="1085850" lvl="2" indent="-171450">
              <a:buFont typeface="Arial" panose="020B0604020202020204" pitchFamily="34" charset="0"/>
              <a:buChar char="•"/>
            </a:pPr>
            <a:r>
              <a:rPr lang="ar-SY" dirty="0"/>
              <a:t>اختبار التكامل </a:t>
            </a:r>
            <a:r>
              <a:rPr lang="en-US" dirty="0"/>
              <a:t>Integration Testing</a:t>
            </a:r>
            <a:endParaRPr lang="ar-SY" dirty="0"/>
          </a:p>
          <a:p>
            <a:pPr marL="1085850" lvl="2" indent="-171450">
              <a:buFont typeface="Arial" panose="020B0604020202020204" pitchFamily="34" charset="0"/>
              <a:buChar char="•"/>
            </a:pPr>
            <a:r>
              <a:rPr lang="ar-SY" dirty="0"/>
              <a:t>اختبار النظام </a:t>
            </a:r>
            <a:r>
              <a:rPr lang="en-US" dirty="0"/>
              <a:t>System Testing</a:t>
            </a:r>
            <a:endParaRPr lang="ar-SY" dirty="0"/>
          </a:p>
          <a:p>
            <a:pPr marL="628650" lvl="1" indent="-171450">
              <a:buFont typeface="Arial" panose="020B0604020202020204" pitchFamily="34" charset="0"/>
              <a:buChar char="•"/>
            </a:pPr>
            <a:r>
              <a:rPr lang="ar-SY" dirty="0"/>
              <a:t>اختبار القبول النهائي </a:t>
            </a:r>
            <a:r>
              <a:rPr lang="en-US" dirty="0"/>
              <a:t>Final Acceptance Testing</a:t>
            </a:r>
            <a:endParaRPr lang="ar-SY" dirty="0"/>
          </a:p>
          <a:p>
            <a:pPr marL="171450" lvl="0" indent="-171450">
              <a:buFont typeface="Arial" panose="020B0604020202020204" pitchFamily="34" charset="0"/>
              <a:buChar char="•"/>
            </a:pPr>
            <a:r>
              <a:rPr lang="ar-SY" dirty="0"/>
              <a:t>يقوم الأشخاص التقنيين الاختصاصيين بإنجاز كافة عمليات ومراحل الاختبار ماعدا اختبار القبول النهائي </a:t>
            </a:r>
            <a:r>
              <a:rPr lang="en-US" dirty="0"/>
              <a:t>Final Acceptance Testing</a:t>
            </a:r>
            <a:r>
              <a:rPr lang="ar-SY" dirty="0"/>
              <a:t>، حيث يقوم به المستخدمون النهائيون لاتخاذ قرار بقبوله أو رفضه.</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17</a:t>
            </a:fld>
            <a:endParaRPr lang="ar-SY"/>
          </a:p>
        </p:txBody>
      </p:sp>
    </p:spTree>
    <p:extLst>
      <p:ext uri="{BB962C8B-B14F-4D97-AF65-F5344CB8AC3E}">
        <p14:creationId xmlns:p14="http://schemas.microsoft.com/office/powerpoint/2010/main" val="818287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buFont typeface="Arial" panose="020B0604020202020204" pitchFamily="34" charset="0"/>
              <a:buChar char="•"/>
            </a:pPr>
            <a:r>
              <a:rPr lang="ar-SY" dirty="0"/>
              <a:t>اختبار الوحدات </a:t>
            </a:r>
            <a:r>
              <a:rPr lang="en-US" dirty="0"/>
              <a:t>Unit Testing</a:t>
            </a:r>
            <a:r>
              <a:rPr lang="ar-SY" dirty="0"/>
              <a:t>: يجري فيه اختبار مكونة أو وحدة برمجية واحدة فقط من خلال إعطائها دخل محدد </a:t>
            </a:r>
            <a:r>
              <a:rPr lang="en-US" dirty="0"/>
              <a:t>Input</a:t>
            </a:r>
            <a:r>
              <a:rPr lang="ar-SY" dirty="0"/>
              <a:t> ومراقبة الخرج </a:t>
            </a:r>
            <a:r>
              <a:rPr lang="en-US" dirty="0"/>
              <a:t>Output</a:t>
            </a:r>
            <a:endParaRPr lang="ar-SY" dirty="0"/>
          </a:p>
          <a:p>
            <a:pPr marL="171450" indent="-171450">
              <a:buFont typeface="Arial" panose="020B0604020202020204" pitchFamily="34" charset="0"/>
              <a:buChar char="•"/>
            </a:pPr>
            <a:r>
              <a:rPr lang="ar-SY" dirty="0"/>
              <a:t>اختبار التكامل </a:t>
            </a:r>
            <a:r>
              <a:rPr lang="en-US" dirty="0"/>
              <a:t>Integration Testing</a:t>
            </a:r>
            <a:r>
              <a:rPr lang="ar-SY" dirty="0"/>
              <a:t>: يجري فيه اختبار مكونتين أو وحدتين بحيث تتفاعلان مع بعضهما من خلال إعطاء دخل لإحدى المكونات وتمرير خرجها كدخل للمكونة الثانية، أي اختبار الواجهات </a:t>
            </a:r>
            <a:r>
              <a:rPr lang="en-US" dirty="0"/>
              <a:t>Interfaces</a:t>
            </a:r>
            <a:r>
              <a:rPr lang="ar-SY" dirty="0"/>
              <a:t> بين المكونات</a:t>
            </a:r>
          </a:p>
          <a:p>
            <a:pPr marL="171450" indent="-171450">
              <a:buFont typeface="Arial" panose="020B0604020202020204" pitchFamily="34" charset="0"/>
              <a:buChar char="•"/>
            </a:pPr>
            <a:r>
              <a:rPr lang="ar-SY" dirty="0"/>
              <a:t>اختبار النظام </a:t>
            </a:r>
            <a:r>
              <a:rPr lang="en-US" dirty="0"/>
              <a:t>System Testing</a:t>
            </a:r>
            <a:r>
              <a:rPr lang="ar-SY" dirty="0"/>
              <a:t>: يجري فيه اختبار النظام ككل بكامل مكوناته ووحداته.</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18</a:t>
            </a:fld>
            <a:endParaRPr lang="ar-SY"/>
          </a:p>
        </p:txBody>
      </p:sp>
    </p:spTree>
    <p:extLst>
      <p:ext uri="{BB962C8B-B14F-4D97-AF65-F5344CB8AC3E}">
        <p14:creationId xmlns:p14="http://schemas.microsoft.com/office/powerpoint/2010/main" val="108759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أنواع اختبار النظام </a:t>
            </a:r>
            <a:r>
              <a:rPr lang="en-US" dirty="0"/>
              <a:t>System Testing</a:t>
            </a:r>
            <a:r>
              <a:rPr lang="ar-SY" dirty="0"/>
              <a:t>:</a:t>
            </a:r>
          </a:p>
          <a:p>
            <a:pPr marL="628650" lvl="1" indent="-171450">
              <a:buFont typeface="Arial" panose="020B0604020202020204" pitchFamily="34" charset="0"/>
              <a:buChar char="•"/>
            </a:pPr>
            <a:r>
              <a:rPr lang="ar-SY" dirty="0"/>
              <a:t>اختبار الاستعادة </a:t>
            </a:r>
            <a:r>
              <a:rPr lang="en-US" dirty="0"/>
              <a:t>Recovery Testing</a:t>
            </a:r>
            <a:r>
              <a:rPr lang="ar-SY" dirty="0"/>
              <a:t>: وفيه يتم خلق حالة فشل للنظام عند تشغيله بهدف اختبار كفاءة عملية الاستعادة في هذه الحالة</a:t>
            </a:r>
          </a:p>
          <a:p>
            <a:pPr marL="628650" lvl="1" indent="-171450">
              <a:buFont typeface="Arial" panose="020B0604020202020204" pitchFamily="34" charset="0"/>
              <a:buChar char="•"/>
            </a:pPr>
            <a:r>
              <a:rPr lang="ar-SY" dirty="0"/>
              <a:t>اختبار الحماية والأمن </a:t>
            </a:r>
            <a:r>
              <a:rPr lang="en-US" dirty="0"/>
              <a:t>Security Testing</a:t>
            </a:r>
            <a:r>
              <a:rPr lang="ar-SY" dirty="0"/>
              <a:t>: يتم فيه اختبار القضايا الأمنية من ثغرات وغيرها بهدف معرفة مدى تلافي ومقاومة النظام لهذه القضايا، كأن نستعين بأحد الهاكرز للقيام بعدة هجمات</a:t>
            </a:r>
          </a:p>
          <a:p>
            <a:pPr marL="628650" lvl="1" indent="-171450">
              <a:buFont typeface="Arial" panose="020B0604020202020204" pitchFamily="34" charset="0"/>
              <a:buChar char="•"/>
            </a:pPr>
            <a:r>
              <a:rPr lang="ar-SY" dirty="0"/>
              <a:t>اختبار الحجم </a:t>
            </a:r>
            <a:r>
              <a:rPr lang="en-US" dirty="0"/>
              <a:t>Volume Testing</a:t>
            </a:r>
            <a:r>
              <a:rPr lang="ar-SY" dirty="0"/>
              <a:t> وفيه يتم اختبار النظام في حالة الأحجام الهائلة للبيانات لمعرفة فيما إذا كان يتعامل معها بدون أخطاء</a:t>
            </a:r>
          </a:p>
          <a:p>
            <a:pPr marL="628650" lvl="1" indent="-171450">
              <a:buFont typeface="Arial" panose="020B0604020202020204" pitchFamily="34" charset="0"/>
              <a:buChar char="•"/>
            </a:pPr>
            <a:r>
              <a:rPr lang="ar-SY" dirty="0"/>
              <a:t>اختبار الضغط </a:t>
            </a:r>
            <a:r>
              <a:rPr lang="en-US" dirty="0"/>
              <a:t>Stress Testing</a:t>
            </a:r>
            <a:r>
              <a:rPr lang="ar-SY" dirty="0"/>
              <a:t> وفيه يتم اختبار النظام في حالة العدد الكبير من الطلبات في نفس الوقت</a:t>
            </a:r>
          </a:p>
          <a:p>
            <a:pPr marL="628650" lvl="1" indent="-171450">
              <a:buFont typeface="Arial" panose="020B0604020202020204" pitchFamily="34" charset="0"/>
              <a:buChar char="•"/>
            </a:pPr>
            <a:r>
              <a:rPr lang="ar-SY" dirty="0"/>
              <a:t>اختبار الأداء </a:t>
            </a:r>
            <a:r>
              <a:rPr lang="en-US" dirty="0"/>
              <a:t>Performance Testing</a:t>
            </a:r>
            <a:r>
              <a:rPr lang="ar-SY" dirty="0"/>
              <a:t> وفيه يتم اختبار النظام لمعرفة أداءه ومراقبته وقت التنفيذ</a:t>
            </a:r>
          </a:p>
          <a:p>
            <a:pPr marL="0" indent="0">
              <a:buFont typeface="Arial" panose="020B0604020202020204" pitchFamily="34" charset="0"/>
              <a:buNone/>
            </a:pPr>
            <a:r>
              <a:rPr lang="ar-SY" dirty="0"/>
              <a:t>أما اختبار القبول </a:t>
            </a:r>
            <a:r>
              <a:rPr lang="en-US" dirty="0"/>
              <a:t>Acceptance Testing</a:t>
            </a:r>
            <a:r>
              <a:rPr lang="ar-SY" dirty="0"/>
              <a:t>، كما ذكرنا سابقاً، يقوم المستخدمون بتنفيذه</a:t>
            </a:r>
          </a:p>
          <a:p>
            <a:pPr marL="0" indent="0">
              <a:buFont typeface="Arial" panose="020B0604020202020204" pitchFamily="34" charset="0"/>
              <a:buNone/>
            </a:pPr>
            <a:r>
              <a:rPr lang="ar-SY" dirty="0"/>
              <a:t>بالنسبة لمرحلة التكوين </a:t>
            </a:r>
            <a:r>
              <a:rPr lang="en-US" dirty="0"/>
              <a:t>Configuration </a:t>
            </a:r>
            <a:r>
              <a:rPr lang="ar-SY" dirty="0"/>
              <a:t>، فهي ترتبط بخيار الاستعانة بمصادر خارجية </a:t>
            </a:r>
            <a:r>
              <a:rPr lang="en-US" dirty="0"/>
              <a:t>Outsourcing</a:t>
            </a:r>
            <a:r>
              <a:rPr lang="ar-SY" dirty="0"/>
              <a:t>، ويتم فيها ضبط النظام بحيث يتم تحقيق الضوابط فيها </a:t>
            </a:r>
            <a:r>
              <a:rPr lang="en-US" dirty="0"/>
              <a:t>Controls</a:t>
            </a:r>
            <a:r>
              <a:rPr lang="ar-SY" dirty="0"/>
              <a:t>، لأن هذا النظام غالباً لن يكون مُعد مسبقاً بحيث يتضمن تحقيق الضوابط التي نريدها.</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19</a:t>
            </a:fld>
            <a:endParaRPr lang="ar-SY"/>
          </a:p>
        </p:txBody>
      </p:sp>
    </p:spTree>
    <p:extLst>
      <p:ext uri="{BB962C8B-B14F-4D97-AF65-F5344CB8AC3E}">
        <p14:creationId xmlns:p14="http://schemas.microsoft.com/office/powerpoint/2010/main" val="4019802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ضوابط الإدخال والإخراج </a:t>
            </a:r>
            <a:r>
              <a:rPr lang="en-US" dirty="0" err="1"/>
              <a:t>Input/Output</a:t>
            </a:r>
            <a:r>
              <a:rPr lang="en-US" dirty="0"/>
              <a:t> Controls</a:t>
            </a:r>
            <a:endParaRPr lang="ar-SY" dirty="0"/>
          </a:p>
          <a:p>
            <a:r>
              <a:rPr lang="ar-SY" dirty="0"/>
              <a:t>ما هي ضوابط الإدخال </a:t>
            </a:r>
            <a:r>
              <a:rPr lang="en-US" dirty="0"/>
              <a:t>Input Controls</a:t>
            </a:r>
            <a:r>
              <a:rPr lang="ar-SY" dirty="0"/>
              <a:t>؟</a:t>
            </a:r>
          </a:p>
          <a:p>
            <a:pPr marL="171450" indent="-171450">
              <a:buFont typeface="Arial" panose="020B0604020202020204" pitchFamily="34" charset="0"/>
              <a:buChar char="•"/>
            </a:pPr>
            <a:r>
              <a:rPr lang="ar-SY" dirty="0"/>
              <a:t>هي إجرائيات </a:t>
            </a:r>
            <a:r>
              <a:rPr lang="en-US" dirty="0"/>
              <a:t>Procedures</a:t>
            </a:r>
            <a:r>
              <a:rPr lang="ar-SY" dirty="0"/>
              <a:t> يتم اتباعها بهدف ضمان أن كل مناقلة في النظام </a:t>
            </a:r>
            <a:r>
              <a:rPr lang="en-US" dirty="0"/>
              <a:t>Transaction</a:t>
            </a:r>
            <a:r>
              <a:rPr lang="ar-SY" dirty="0"/>
              <a:t> يتم استقبالها ومعالجتها وتخزينها بشكل دقيق وكامل</a:t>
            </a:r>
          </a:p>
          <a:p>
            <a:pPr marL="171450" indent="-171450">
              <a:buFont typeface="Arial" panose="020B0604020202020204" pitchFamily="34" charset="0"/>
              <a:buChar char="•"/>
            </a:pPr>
            <a:r>
              <a:rPr lang="ar-SY" dirty="0"/>
              <a:t>هذه الضوابط تضمن أنه لا يُقبل كإدخال إلا البيانات </a:t>
            </a:r>
            <a:r>
              <a:rPr lang="ar-SY"/>
              <a:t>والمعلومات المعتمدة والصحيحة </a:t>
            </a:r>
            <a:r>
              <a:rPr lang="ar-SY" dirty="0"/>
              <a:t>وأنه لا تتم معالجتها إلا مرة واحدة.</a:t>
            </a:r>
          </a:p>
          <a:p>
            <a:pPr marL="171450" indent="-171450">
              <a:buFont typeface="Arial" panose="020B0604020202020204" pitchFamily="34" charset="0"/>
              <a:buChar char="•"/>
            </a:pPr>
            <a:r>
              <a:rPr lang="ar-SY" dirty="0"/>
              <a:t>مثال: قسائم الخصم </a:t>
            </a:r>
            <a:r>
              <a:rPr lang="en-US" dirty="0"/>
              <a:t>Coupons</a:t>
            </a:r>
            <a:r>
              <a:rPr lang="ar-SY" dirty="0"/>
              <a:t>، يجب أن نسمح باستعمالها مرة واحدة فقط للقسيمة الواحدة في حال كانت صالحة فعلاً</a:t>
            </a:r>
          </a:p>
          <a:p>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20</a:t>
            </a:fld>
            <a:endParaRPr lang="ar-SY"/>
          </a:p>
        </p:txBody>
      </p:sp>
    </p:spTree>
    <p:extLst>
      <p:ext uri="{BB962C8B-B14F-4D97-AF65-F5344CB8AC3E}">
        <p14:creationId xmlns:p14="http://schemas.microsoft.com/office/powerpoint/2010/main" val="2506836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ما هي أنواع التحقق من صلاحية البيانات؟</a:t>
            </a:r>
          </a:p>
          <a:p>
            <a:r>
              <a:rPr lang="ar-SY" dirty="0"/>
              <a:t>1- فحص التسلسل </a:t>
            </a:r>
            <a:r>
              <a:rPr lang="en-US" dirty="0"/>
              <a:t>Sequence Check</a:t>
            </a:r>
            <a:endParaRPr lang="ar-SY" dirty="0"/>
          </a:p>
          <a:p>
            <a:r>
              <a:rPr lang="ar-SY" dirty="0"/>
              <a:t>2- فحص الحد </a:t>
            </a:r>
            <a:r>
              <a:rPr lang="en-US" dirty="0"/>
              <a:t>Limit Check</a:t>
            </a:r>
            <a:endParaRPr lang="ar-SY" dirty="0"/>
          </a:p>
          <a:p>
            <a:r>
              <a:rPr lang="ar-SY" dirty="0"/>
              <a:t>3- فحص المجال </a:t>
            </a:r>
            <a:r>
              <a:rPr lang="en-US" dirty="0"/>
              <a:t>Range Check</a:t>
            </a:r>
            <a:endParaRPr lang="ar-SY" dirty="0"/>
          </a:p>
          <a:p>
            <a:r>
              <a:rPr lang="ar-SY" dirty="0"/>
              <a:t>4- فحص الصلاحية </a:t>
            </a:r>
            <a:r>
              <a:rPr lang="en-US" dirty="0"/>
              <a:t>Validity Check</a:t>
            </a:r>
            <a:endParaRPr lang="ar-SY" dirty="0"/>
          </a:p>
          <a:p>
            <a:r>
              <a:rPr lang="ar-SY" dirty="0"/>
              <a:t>5- فحص الاكتمال </a:t>
            </a:r>
            <a:r>
              <a:rPr lang="en-US" dirty="0"/>
              <a:t>completeness Check</a:t>
            </a:r>
            <a:endParaRPr lang="ar-SY" dirty="0"/>
          </a:p>
          <a:p>
            <a:r>
              <a:rPr lang="ar-SY"/>
              <a:t>6- فحص </a:t>
            </a:r>
            <a:r>
              <a:rPr lang="ar-SY" dirty="0"/>
              <a:t>التكرار </a:t>
            </a:r>
            <a:r>
              <a:rPr lang="en-US" dirty="0"/>
              <a:t>Duplicate Check</a:t>
            </a:r>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23</a:t>
            </a:fld>
            <a:endParaRPr lang="ar-SY"/>
          </a:p>
        </p:txBody>
      </p:sp>
    </p:spTree>
    <p:extLst>
      <p:ext uri="{BB962C8B-B14F-4D97-AF65-F5344CB8AC3E}">
        <p14:creationId xmlns:p14="http://schemas.microsoft.com/office/powerpoint/2010/main" val="204666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دورة حياة تطوير البرمجيات</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7</a:t>
            </a:fld>
            <a:endParaRPr lang="ar-SY"/>
          </a:p>
        </p:txBody>
      </p:sp>
    </p:spTree>
    <p:extLst>
      <p:ext uri="{BB962C8B-B14F-4D97-AF65-F5344CB8AC3E}">
        <p14:creationId xmlns:p14="http://schemas.microsoft.com/office/powerpoint/2010/main" val="2997554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 بالنسبة لدورة حياة تطوير البرمجيات، سنقوم بالتركيز على:</a:t>
            </a:r>
          </a:p>
          <a:p>
            <a:pPr marL="171450" indent="-171450">
              <a:buFont typeface="Arial" panose="020B0604020202020204" pitchFamily="34" charset="0"/>
              <a:buChar char="•"/>
            </a:pPr>
            <a:r>
              <a:rPr lang="ar-SY" dirty="0"/>
              <a:t>الدور الذي يلعبه مدققو نظم المعلومات </a:t>
            </a:r>
            <a:r>
              <a:rPr lang="en-US" dirty="0"/>
              <a:t>IS Auditors</a:t>
            </a:r>
            <a:r>
              <a:rPr lang="ar-SY" dirty="0"/>
              <a:t> في عملية تطوير النظم</a:t>
            </a:r>
          </a:p>
          <a:p>
            <a:pPr marL="171450" indent="-171450">
              <a:buFont typeface="Arial" panose="020B0604020202020204" pitchFamily="34" charset="0"/>
              <a:buChar char="•"/>
            </a:pPr>
            <a:r>
              <a:rPr lang="ar-SY" dirty="0"/>
              <a:t>المتطلبات والاعتبارات الرئيسية لمدققي تقنية المعلومات </a:t>
            </a:r>
            <a:r>
              <a:rPr lang="en-US" dirty="0"/>
              <a:t>IT Auditors</a:t>
            </a:r>
            <a:r>
              <a:rPr lang="ar-SY" dirty="0"/>
              <a:t> في عملية تطوير النظام</a:t>
            </a:r>
          </a:p>
          <a:p>
            <a:pPr marL="171450" indent="-171450">
              <a:buFont typeface="Arial" panose="020B0604020202020204" pitchFamily="34" charset="0"/>
              <a:buChar char="•"/>
            </a:pPr>
            <a:r>
              <a:rPr lang="ar-SY" dirty="0"/>
              <a:t>كيفية تحقيق الضوابط </a:t>
            </a:r>
            <a:r>
              <a:rPr lang="en-US" dirty="0"/>
              <a:t>Controls</a:t>
            </a:r>
            <a:r>
              <a:rPr lang="ar-SY" dirty="0"/>
              <a:t> في عملية تطوير النظام نفسها</a:t>
            </a:r>
          </a:p>
          <a:p>
            <a:pPr marL="0" indent="0">
              <a:buFont typeface="Arial" panose="020B0604020202020204" pitchFamily="34" charset="0"/>
              <a:buNone/>
            </a:pPr>
            <a:endParaRPr lang="ar-SY" dirty="0"/>
          </a:p>
          <a:p>
            <a:pPr marL="171450" indent="-171450">
              <a:buFontTx/>
              <a:buChar char="-"/>
            </a:pPr>
            <a:r>
              <a:rPr lang="ar-SY" dirty="0"/>
              <a:t>ما هو الطور الأكثر أهمية في دورة حياة تطوير البرمجيات؟</a:t>
            </a:r>
          </a:p>
          <a:p>
            <a:pPr marL="0" indent="0">
              <a:buFontTx/>
              <a:buNone/>
            </a:pPr>
            <a:r>
              <a:rPr lang="ar-SY" dirty="0"/>
              <a:t>طور المتطلبات هو الأكثر أهمية لأن عدم إنجازه بشكل جيد قد يؤدي إلى فشل النظام.</a:t>
            </a:r>
          </a:p>
          <a:p>
            <a:pPr marL="171450" indent="-171450">
              <a:buFont typeface="Arial" panose="020B0604020202020204" pitchFamily="34" charset="0"/>
              <a:buChar char="•"/>
            </a:pP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8</a:t>
            </a:fld>
            <a:endParaRPr lang="ar-SY"/>
          </a:p>
        </p:txBody>
      </p:sp>
    </p:spTree>
    <p:extLst>
      <p:ext uri="{BB962C8B-B14F-4D97-AF65-F5344CB8AC3E}">
        <p14:creationId xmlns:p14="http://schemas.microsoft.com/office/powerpoint/2010/main" val="83840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الطور الأول – دراسة الجدوى: يوجد ثلاثة أنواع:</a:t>
            </a:r>
          </a:p>
          <a:p>
            <a:pPr marL="228600" indent="-228600">
              <a:buFont typeface="+mj-lt"/>
              <a:buAutoNum type="arabicPeriod"/>
            </a:pPr>
            <a:r>
              <a:rPr lang="ar-SY" dirty="0"/>
              <a:t>الجدوى التشغيلية </a:t>
            </a:r>
            <a:r>
              <a:rPr lang="en-US" dirty="0"/>
              <a:t>Operational Feasibility</a:t>
            </a:r>
            <a:r>
              <a:rPr lang="ar-SY" dirty="0"/>
              <a:t>، ويتم فيها دراسة:</a:t>
            </a:r>
          </a:p>
          <a:p>
            <a:pPr marL="457200" lvl="1" indent="0">
              <a:buFont typeface="+mj-lt"/>
              <a:buNone/>
            </a:pPr>
            <a:r>
              <a:rPr lang="ar-SY" dirty="0"/>
              <a:t>إمكانية تشغيل النظام قيد التطوير أو المراد تطويره في المؤسسة التي طلبت هذا النظام </a:t>
            </a:r>
          </a:p>
          <a:p>
            <a:pPr marL="457200" lvl="1" indent="0">
              <a:buFont typeface="+mj-lt"/>
              <a:buNone/>
            </a:pPr>
            <a:r>
              <a:rPr lang="ar-SY" dirty="0"/>
              <a:t>إمكانية العتاد والبرمجيات الموجودة تشغيل هذا النظام</a:t>
            </a:r>
          </a:p>
          <a:p>
            <a:pPr marL="228600" lvl="0" indent="-228600">
              <a:buFont typeface="+mj-lt"/>
              <a:buAutoNum type="arabicPeriod"/>
            </a:pPr>
            <a:r>
              <a:rPr lang="ar-SY" dirty="0"/>
              <a:t>الجدوى التقنية </a:t>
            </a:r>
            <a:r>
              <a:rPr lang="en-US" dirty="0"/>
              <a:t>Technical Feasibility</a:t>
            </a:r>
            <a:r>
              <a:rPr lang="ar-SY" dirty="0"/>
              <a:t>، ويتم فيها التحقق فيما إذا كان لدينا الخبرة الكافية لتطوير وصيانة النظام بأنفسنا بدون الحاجة إلى طرف آخر</a:t>
            </a:r>
          </a:p>
          <a:p>
            <a:pPr marL="228600" lvl="0" indent="-228600">
              <a:buFont typeface="+mj-lt"/>
              <a:buAutoNum type="arabicPeriod"/>
            </a:pPr>
            <a:r>
              <a:rPr lang="ar-SY" dirty="0"/>
              <a:t>الجدوى الاقتصادية </a:t>
            </a:r>
            <a:r>
              <a:rPr lang="en-US" dirty="0"/>
              <a:t>Economic Feasibility</a:t>
            </a:r>
            <a:r>
              <a:rPr lang="ar-SY" dirty="0"/>
              <a:t>، ويتم فيها التحقق فيما إذا كان النظام سيحقق منفعة اقتصادية لنا</a:t>
            </a:r>
          </a:p>
          <a:p>
            <a:pPr marL="457200" lvl="1" indent="0">
              <a:buFont typeface="+mj-lt"/>
              <a:buNone/>
            </a:pPr>
            <a:endParaRPr lang="ar-SY"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9</a:t>
            </a:fld>
            <a:endParaRPr lang="ar-SY"/>
          </a:p>
        </p:txBody>
      </p:sp>
    </p:spTree>
    <p:extLst>
      <p:ext uri="{BB962C8B-B14F-4D97-AF65-F5344CB8AC3E}">
        <p14:creationId xmlns:p14="http://schemas.microsoft.com/office/powerpoint/2010/main" val="293153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الطور الثاني – المتطلبات، حيث نعطي مستخدمي النظام المحتملين، كما نعطي أنفسنا، الوقت الكافي لمعرفة ماذا يريد هؤلاء المستخدمين أن يتم تحقيقه في النظام الجديد.</a:t>
            </a:r>
          </a:p>
          <a:p>
            <a:r>
              <a:rPr lang="ar-SY" dirty="0"/>
              <a:t>حيث أن المستخدمين هم الأشخاص الأكثر أهمية عند استخدامه، لذا يجب العمل بشكل جيد لفهم ومعرفة متطلباتهم وذلك من خلال عدة طرق، منها:</a:t>
            </a:r>
          </a:p>
          <a:p>
            <a:r>
              <a:rPr lang="ar-SY" dirty="0"/>
              <a:t>المقابلات، الاستبيانات، وسائل التواصل الاجتماعي، التواصل المباشر، وغيرها.</a:t>
            </a:r>
          </a:p>
          <a:p>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10</a:t>
            </a:fld>
            <a:endParaRPr lang="ar-SY"/>
          </a:p>
        </p:txBody>
      </p:sp>
    </p:spTree>
    <p:extLst>
      <p:ext uri="{BB962C8B-B14F-4D97-AF65-F5344CB8AC3E}">
        <p14:creationId xmlns:p14="http://schemas.microsoft.com/office/powerpoint/2010/main" val="1526196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الطور الثالث – التصميم والاختيار </a:t>
            </a:r>
            <a:r>
              <a:rPr lang="en-US" dirty="0"/>
              <a:t>Design and Selection</a:t>
            </a:r>
            <a:endParaRPr lang="ar-SY" dirty="0"/>
          </a:p>
          <a:p>
            <a:pPr marL="171450" indent="-171450">
              <a:buFont typeface="Arial" panose="020B0604020202020204" pitchFamily="34" charset="0"/>
              <a:buChar char="•"/>
            </a:pPr>
            <a:r>
              <a:rPr lang="ar-SY" dirty="0"/>
              <a:t>يوجد طرق مختلفة نحصل من خلالها على نظام جديد ليعمل في الوسط الوظيفي الذي نعمل فيه، وهيك</a:t>
            </a:r>
          </a:p>
          <a:p>
            <a:pPr marL="628650" lvl="1" indent="-171450">
              <a:buFont typeface="Arial" panose="020B0604020202020204" pitchFamily="34" charset="0"/>
              <a:buChar char="•"/>
            </a:pPr>
            <a:r>
              <a:rPr lang="ar-SY" dirty="0"/>
              <a:t>تطوير النظام بأنفسنا من خلال الموظفين الذين يعملون في الشركة أو البيئة الوظيفية نفسها، وهو ما نطلق عليه: التطوير المحلي </a:t>
            </a:r>
            <a:r>
              <a:rPr lang="en-US" dirty="0"/>
              <a:t>In House Development</a:t>
            </a:r>
            <a:endParaRPr lang="ar-SY" dirty="0"/>
          </a:p>
          <a:p>
            <a:pPr marL="628650" lvl="1" indent="-171450">
              <a:buFont typeface="Arial" panose="020B0604020202020204" pitchFamily="34" charset="0"/>
              <a:buChar char="•"/>
            </a:pPr>
            <a:r>
              <a:rPr lang="ar-SY" dirty="0"/>
              <a:t>الاستعانة بمصادر خارجية </a:t>
            </a:r>
            <a:r>
              <a:rPr lang="en-US" dirty="0"/>
              <a:t>Outsourcing</a:t>
            </a:r>
            <a:r>
              <a:rPr lang="ar-SY" dirty="0"/>
              <a:t>، وتأخذ إحدى الأشكال التالية:</a:t>
            </a:r>
          </a:p>
          <a:p>
            <a:pPr marL="1085850" lvl="2" indent="-171450">
              <a:buFont typeface="Arial" panose="020B0604020202020204" pitchFamily="34" charset="0"/>
              <a:buChar char="•"/>
            </a:pPr>
            <a:r>
              <a:rPr lang="ar-SY" dirty="0"/>
              <a:t>شراء حزمة كاملة أو نظام كامل واستخدامه كما هو – مثال: شراء نظام محاسبة مثل برنامج البيان</a:t>
            </a:r>
          </a:p>
          <a:p>
            <a:pPr marL="1085850" lvl="2" indent="-171450">
              <a:buFont typeface="Arial" panose="020B0604020202020204" pitchFamily="34" charset="0"/>
              <a:buChar char="•"/>
            </a:pPr>
            <a:r>
              <a:rPr lang="ar-SY" dirty="0"/>
              <a:t>طلب تعديل حزمة أو نظام كامل موجود كمنتج لكي يلائم متطلباتنا، لأنه بشكله الحالي لا يناسب بيئة العمل التي سيعمل فيها – مثال: تعديل برنامج البيان</a:t>
            </a:r>
          </a:p>
          <a:p>
            <a:pPr marL="1085850" lvl="2" indent="-171450">
              <a:buFont typeface="Arial" panose="020B0604020202020204" pitchFamily="34" charset="0"/>
              <a:buChar char="•"/>
            </a:pPr>
            <a:r>
              <a:rPr lang="ar-SY" dirty="0"/>
              <a:t>طلب تطوير نظام جديد كلياً لعدم وجود حزمة أو نظام كامل يُلبي متطلباتنا.</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11</a:t>
            </a:fld>
            <a:endParaRPr lang="ar-SY"/>
          </a:p>
        </p:txBody>
      </p:sp>
    </p:spTree>
    <p:extLst>
      <p:ext uri="{BB962C8B-B14F-4D97-AF65-F5344CB8AC3E}">
        <p14:creationId xmlns:p14="http://schemas.microsoft.com/office/powerpoint/2010/main" val="2112007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ما الفرق بين التصميم </a:t>
            </a:r>
            <a:r>
              <a:rPr lang="en-US" dirty="0"/>
              <a:t>Design</a:t>
            </a:r>
            <a:r>
              <a:rPr lang="ar-SY" dirty="0"/>
              <a:t> والاختيار </a:t>
            </a:r>
            <a:r>
              <a:rPr lang="en-US" dirty="0"/>
              <a:t>Selection</a:t>
            </a:r>
            <a:endParaRPr lang="ar-SY" dirty="0"/>
          </a:p>
          <a:p>
            <a:pPr marL="171450" indent="-171450">
              <a:buFont typeface="Arial" panose="020B0604020202020204" pitchFamily="34" charset="0"/>
              <a:buChar char="•"/>
            </a:pPr>
            <a:r>
              <a:rPr lang="ar-SY" dirty="0"/>
              <a:t>التصميم</a:t>
            </a:r>
          </a:p>
          <a:p>
            <a:pPr marL="628650" lvl="1" indent="-171450">
              <a:buFont typeface="Arial" panose="020B0604020202020204" pitchFamily="34" charset="0"/>
              <a:buChar char="•"/>
            </a:pPr>
            <a:r>
              <a:rPr lang="ar-SY" dirty="0"/>
              <a:t>المقصود به هو التطوير المحلي </a:t>
            </a:r>
            <a:r>
              <a:rPr lang="en-US" dirty="0"/>
              <a:t>In House Development</a:t>
            </a:r>
            <a:r>
              <a:rPr lang="ar-SY" dirty="0"/>
              <a:t> للنظام المطلوب</a:t>
            </a:r>
          </a:p>
          <a:p>
            <a:pPr marL="628650" lvl="1" indent="-171450">
              <a:buFont typeface="Arial" panose="020B0604020202020204" pitchFamily="34" charset="0"/>
              <a:buChar char="•"/>
            </a:pPr>
            <a:r>
              <a:rPr lang="ar-SY" dirty="0"/>
              <a:t>من محاسنه: أنه يعطينا فرصة فهم عملية تطوير النظم وهو ما يمنحنا إمكانية تطوير أنظمة جديدة مستقبلاً</a:t>
            </a:r>
          </a:p>
          <a:p>
            <a:pPr marL="171450" lvl="0" indent="-171450">
              <a:buFont typeface="Arial" panose="020B0604020202020204" pitchFamily="34" charset="0"/>
              <a:buChar char="•"/>
            </a:pPr>
            <a:r>
              <a:rPr lang="ar-SY" dirty="0"/>
              <a:t>الاختيار</a:t>
            </a:r>
          </a:p>
          <a:p>
            <a:pPr marL="628650" lvl="1" indent="-171450">
              <a:buFont typeface="Arial" panose="020B0604020202020204" pitchFamily="34" charset="0"/>
              <a:buChar char="•"/>
            </a:pPr>
            <a:r>
              <a:rPr lang="ar-SY" dirty="0"/>
              <a:t>المقصود به هو الاستعانة بمصادر خارجية </a:t>
            </a:r>
            <a:r>
              <a:rPr lang="en-US" dirty="0"/>
              <a:t>Outsourcing</a:t>
            </a:r>
            <a:r>
              <a:rPr lang="ar-SY" dirty="0"/>
              <a:t> للحصول على النظام المطلوب</a:t>
            </a:r>
          </a:p>
          <a:p>
            <a:pPr marL="628650" lvl="1" indent="-171450">
              <a:buFont typeface="Arial" panose="020B0604020202020204" pitchFamily="34" charset="0"/>
              <a:buChar char="•"/>
            </a:pPr>
            <a:r>
              <a:rPr lang="ar-SY" dirty="0"/>
              <a:t>من مساوئه: لن نكون قادرين على إجراء أية صيانة مستقبلية بأنفسنا، سواء كانت هذه الصيانة تتضمن إضافة وظائف جديدة أو حل مشاكل وأخطاء تظهر فيه، وذلك لأننا لن نحصل على الكود المصدري للنظام </a:t>
            </a:r>
            <a:r>
              <a:rPr lang="en-US" dirty="0"/>
              <a:t>Source Code</a:t>
            </a:r>
            <a:r>
              <a:rPr lang="ar-SY" dirty="0"/>
              <a:t>، أي أن هذا النظام خارج عن سيطرتنا</a:t>
            </a:r>
          </a:p>
          <a:p>
            <a:pPr marL="628650" lvl="1" indent="-171450">
              <a:buFont typeface="Arial" panose="020B0604020202020204" pitchFamily="34" charset="0"/>
              <a:buChar char="•"/>
            </a:pPr>
            <a:r>
              <a:rPr lang="ar-SY" dirty="0"/>
              <a:t>من محاسنه: النظام الذي نحصل عليه بهذه الطريقة يكون أكثر موثوقية لأنه تم تطويره من قبل مجموعة من الخبراء، كما أنه يمكن أن يكون أرخص من حالة التطوير المحلي</a:t>
            </a:r>
          </a:p>
          <a:p>
            <a:pPr marL="171450" lvl="0" indent="-171450">
              <a:buFont typeface="Arial" panose="020B0604020202020204" pitchFamily="34" charset="0"/>
              <a:buChar char="•"/>
            </a:pPr>
            <a:r>
              <a:rPr lang="ar-SY" dirty="0"/>
              <a:t>يقع على عاتق الإدارة العليا </a:t>
            </a:r>
            <a:r>
              <a:rPr lang="en-US" dirty="0"/>
              <a:t>Senior Management</a:t>
            </a:r>
            <a:r>
              <a:rPr lang="ar-SY" dirty="0"/>
              <a:t> اتخاذ قرار الاختيار بين خياري التصميم أو الاختيار.</a:t>
            </a:r>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12</a:t>
            </a:fld>
            <a:endParaRPr lang="ar-SY"/>
          </a:p>
        </p:txBody>
      </p:sp>
    </p:spTree>
    <p:extLst>
      <p:ext uri="{BB962C8B-B14F-4D97-AF65-F5344CB8AC3E}">
        <p14:creationId xmlns:p14="http://schemas.microsoft.com/office/powerpoint/2010/main" val="1899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SY" dirty="0"/>
              <a:t>ما الفرق بين التصميم </a:t>
            </a:r>
            <a:r>
              <a:rPr lang="en-US" dirty="0"/>
              <a:t>Design</a:t>
            </a:r>
            <a:r>
              <a:rPr lang="ar-SY" dirty="0"/>
              <a:t> والاختيار </a:t>
            </a:r>
            <a:r>
              <a:rPr lang="en-US" dirty="0"/>
              <a:t>Selection</a:t>
            </a:r>
            <a:endParaRPr lang="ar-SY" dirty="0"/>
          </a:p>
          <a:p>
            <a:pPr marL="171450" indent="-171450">
              <a:buFont typeface="Arial" panose="020B0604020202020204" pitchFamily="34" charset="0"/>
              <a:buChar char="•"/>
            </a:pPr>
            <a:r>
              <a:rPr lang="ar-SY" dirty="0"/>
              <a:t>في حالة التصميم (أو التطوير المحلي)، سنستخدم مخططات وتقنيات متعددة مثل: مخططات تدفق البيانات </a:t>
            </a:r>
            <a:r>
              <a:rPr lang="en-US" dirty="0"/>
              <a:t>DFD</a:t>
            </a:r>
            <a:r>
              <a:rPr lang="ar-SY" dirty="0"/>
              <a:t>، ومخططات علاقة الكينونات </a:t>
            </a:r>
            <a:r>
              <a:rPr lang="en-US" dirty="0"/>
              <a:t>ERD</a:t>
            </a:r>
            <a:r>
              <a:rPr lang="ar-SY" dirty="0"/>
              <a:t>ـ وغيرها</a:t>
            </a:r>
          </a:p>
          <a:p>
            <a:pPr marL="171450" indent="-171450">
              <a:buFont typeface="Arial" panose="020B0604020202020204" pitchFamily="34" charset="0"/>
              <a:buChar char="•"/>
            </a:pPr>
            <a:r>
              <a:rPr lang="ar-SY" dirty="0"/>
              <a:t>في حالة الاختيار (أو الاستعانة بمصادر خارجية)، يجب إعداد مستندين هما:</a:t>
            </a:r>
          </a:p>
          <a:p>
            <a:pPr marL="628650" lvl="1" indent="-171450">
              <a:buFont typeface="Arial" panose="020B0604020202020204" pitchFamily="34" charset="0"/>
              <a:buChar char="•"/>
            </a:pPr>
            <a:r>
              <a:rPr lang="en-US" dirty="0"/>
              <a:t>RFP</a:t>
            </a:r>
            <a:r>
              <a:rPr lang="ar-SY" dirty="0"/>
              <a:t> (</a:t>
            </a:r>
            <a:r>
              <a:rPr lang="en-US" dirty="0"/>
              <a:t>Request for Proposal</a:t>
            </a:r>
            <a:r>
              <a:rPr lang="ar-SY" dirty="0"/>
              <a:t>) مستند طلب مقترح، وذلك في حال الحاجة لبناء نظام جديد لعدو وجود حال جاهز ومكتمل يناسبنا</a:t>
            </a:r>
          </a:p>
          <a:p>
            <a:pPr marL="628650" lvl="1" indent="-171450">
              <a:buFont typeface="Arial" panose="020B0604020202020204" pitchFamily="34" charset="0"/>
              <a:buChar char="•"/>
            </a:pPr>
            <a:r>
              <a:rPr lang="en-US" dirty="0"/>
              <a:t>RFQ</a:t>
            </a:r>
            <a:r>
              <a:rPr lang="ar-SY" dirty="0"/>
              <a:t> (</a:t>
            </a:r>
            <a:r>
              <a:rPr lang="en-US" dirty="0"/>
              <a:t>Request for Quotation</a:t>
            </a:r>
            <a:r>
              <a:rPr lang="ar-SY" dirty="0"/>
              <a:t>) مستند طلب عرض، وذلك في حال كان عناك عدة خيارات لشراء أو تعديل حل موجود</a:t>
            </a:r>
          </a:p>
          <a:p>
            <a:pPr marL="171450" indent="-171450">
              <a:buFont typeface="Arial" panose="020B0604020202020204" pitchFamily="34" charset="0"/>
              <a:buChar char="•"/>
            </a:pPr>
            <a:endParaRPr lang="ar-SY" dirty="0"/>
          </a:p>
          <a:p>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13</a:t>
            </a:fld>
            <a:endParaRPr lang="ar-SY"/>
          </a:p>
        </p:txBody>
      </p:sp>
    </p:spTree>
    <p:extLst>
      <p:ext uri="{BB962C8B-B14F-4D97-AF65-F5344CB8AC3E}">
        <p14:creationId xmlns:p14="http://schemas.microsoft.com/office/powerpoint/2010/main" val="185820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في حالة الاختيار (الاستعانة بمصادر خارجية): يجب أن نختار النظام أو الخيار الأكثر موثوقية، وذلك من خلال الحصول على المراجعات </a:t>
            </a:r>
            <a:r>
              <a:rPr lang="en-US" dirty="0"/>
              <a:t>Reviews</a:t>
            </a:r>
            <a:r>
              <a:rPr lang="ar-SY" dirty="0"/>
              <a:t> من قبل المستخدمين الأقدم وذلك نظراً لخبرتهم، وبالتالي لا يجب اختيار الحل أو الخيار الأقل كلفة.</a:t>
            </a:r>
            <a:endParaRPr lang="en-US" dirty="0"/>
          </a:p>
        </p:txBody>
      </p:sp>
      <p:sp>
        <p:nvSpPr>
          <p:cNvPr id="4" name="عنصر نائب لرقم الشريحة 3"/>
          <p:cNvSpPr>
            <a:spLocks noGrp="1"/>
          </p:cNvSpPr>
          <p:nvPr>
            <p:ph type="sldNum" sz="quarter" idx="5"/>
          </p:nvPr>
        </p:nvSpPr>
        <p:spPr/>
        <p:txBody>
          <a:bodyPr/>
          <a:lstStyle/>
          <a:p>
            <a:fld id="{D3551590-80A3-4A92-910C-CBD776253A4E}" type="slidenum">
              <a:rPr lang="ar-SY" smtClean="0"/>
              <a:t>14</a:t>
            </a:fld>
            <a:endParaRPr lang="ar-SY"/>
          </a:p>
        </p:txBody>
      </p:sp>
    </p:spTree>
    <p:extLst>
      <p:ext uri="{BB962C8B-B14F-4D97-AF65-F5344CB8AC3E}">
        <p14:creationId xmlns:p14="http://schemas.microsoft.com/office/powerpoint/2010/main" val="2009226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D65EDC0-0377-41E9-8D56-A158542BB9B2}" type="datetime8">
              <a:rPr lang="ar-SY" smtClean="0"/>
              <a:t>06 تشرين الثاني، 24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A21766B-718F-40A4-8B9D-6B0440A73622}" type="slidenum">
              <a:rPr lang="ar-SY" smtClean="0"/>
              <a:t>‹#›</a:t>
            </a:fld>
            <a:endParaRPr lang="ar-SY"/>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6AB9EC1-0947-4EDA-940D-1EA67BEEEC93}" type="datetime8">
              <a:rPr lang="ar-SY" smtClean="0"/>
              <a:t>06 تشرين الثاني، 24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A21766B-718F-40A4-8B9D-6B0440A73622}" type="slidenum">
              <a:rPr lang="ar-SY" smtClean="0"/>
              <a:t>‹#›</a:t>
            </a:fld>
            <a:endParaRPr lang="ar-SY"/>
          </a:p>
        </p:txBody>
      </p:sp>
    </p:spTree>
    <p:extLst>
      <p:ext uri="{BB962C8B-B14F-4D97-AF65-F5344CB8AC3E}">
        <p14:creationId xmlns:p14="http://schemas.microsoft.com/office/powerpoint/2010/main" val="1055830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5831200-FEAE-49F0-9C2A-A331226F623C}" type="datetime8">
              <a:rPr lang="ar-SY" smtClean="0"/>
              <a:t>06 تشرين الثاني، 24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A21766B-718F-40A4-8B9D-6B0440A73622}" type="slidenum">
              <a:rPr lang="ar-SY" smtClean="0"/>
              <a:t>‹#›</a:t>
            </a:fld>
            <a:endParaRPr lang="ar-SY"/>
          </a:p>
        </p:txBody>
      </p:sp>
    </p:spTree>
    <p:extLst>
      <p:ext uri="{BB962C8B-B14F-4D97-AF65-F5344CB8AC3E}">
        <p14:creationId xmlns:p14="http://schemas.microsoft.com/office/powerpoint/2010/main" val="26028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561FC96-FE80-47C1-9BBA-427A58655018}" type="datetime8">
              <a:rPr lang="ar-SY" smtClean="0"/>
              <a:t>06 تشرين الثاني، 24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A21766B-718F-40A4-8B9D-6B0440A73622}" type="slidenum">
              <a:rPr lang="ar-SY" smtClean="0"/>
              <a:t>‹#›</a:t>
            </a:fld>
            <a:endParaRPr lang="ar-SY"/>
          </a:p>
        </p:txBody>
      </p:sp>
    </p:spTree>
    <p:extLst>
      <p:ext uri="{BB962C8B-B14F-4D97-AF65-F5344CB8AC3E}">
        <p14:creationId xmlns:p14="http://schemas.microsoft.com/office/powerpoint/2010/main" val="28213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A25D24B7-7663-43A1-9FB6-5EC8AF08227F}" type="datetime8">
              <a:rPr lang="ar-SY" smtClean="0"/>
              <a:t>06 تشرين الثاني، 24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A21766B-718F-40A4-8B9D-6B0440A73622}" type="slidenum">
              <a:rPr lang="ar-SY" smtClean="0"/>
              <a:t>‹#›</a:t>
            </a:fld>
            <a:endParaRPr lang="ar-SY"/>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46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39C633EF-9092-4A55-8323-F36306F1FBBB}" type="datetime8">
              <a:rPr lang="ar-SY" smtClean="0"/>
              <a:t>06 تشرين الثاني، 24</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9A21766B-718F-40A4-8B9D-6B0440A73622}" type="slidenum">
              <a:rPr lang="ar-SY" smtClean="0"/>
              <a:t>‹#›</a:t>
            </a:fld>
            <a:endParaRPr lang="ar-SY"/>
          </a:p>
        </p:txBody>
      </p:sp>
    </p:spTree>
    <p:extLst>
      <p:ext uri="{BB962C8B-B14F-4D97-AF65-F5344CB8AC3E}">
        <p14:creationId xmlns:p14="http://schemas.microsoft.com/office/powerpoint/2010/main" val="279382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097280" y="2582334"/>
            <a:ext cx="4937760" cy="33782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217920" y="2582334"/>
            <a:ext cx="4937760" cy="33782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A25DAFCF-F976-4BD1-9A54-EFF337D53174}" type="datetime8">
              <a:rPr lang="ar-SY" smtClean="0"/>
              <a:t>06 تشرين الثاني، 24</a:t>
            </a:fld>
            <a:endParaRPr lang="ar-SY"/>
          </a:p>
        </p:txBody>
      </p:sp>
      <p:sp>
        <p:nvSpPr>
          <p:cNvPr id="8" name="Footer Placeholder 7"/>
          <p:cNvSpPr>
            <a:spLocks noGrp="1"/>
          </p:cNvSpPr>
          <p:nvPr>
            <p:ph type="ftr" sz="quarter" idx="11"/>
          </p:nvPr>
        </p:nvSpPr>
        <p:spPr/>
        <p:txBody>
          <a:bodyPr/>
          <a:lstStyle/>
          <a:p>
            <a:endParaRPr lang="ar-SY"/>
          </a:p>
        </p:txBody>
      </p:sp>
      <p:sp>
        <p:nvSpPr>
          <p:cNvPr id="9" name="Slide Number Placeholder 8"/>
          <p:cNvSpPr>
            <a:spLocks noGrp="1"/>
          </p:cNvSpPr>
          <p:nvPr>
            <p:ph type="sldNum" sz="quarter" idx="12"/>
          </p:nvPr>
        </p:nvSpPr>
        <p:spPr/>
        <p:txBody>
          <a:bodyPr/>
          <a:lstStyle/>
          <a:p>
            <a:fld id="{9A21766B-718F-40A4-8B9D-6B0440A73622}" type="slidenum">
              <a:rPr lang="ar-SY" smtClean="0"/>
              <a:t>‹#›</a:t>
            </a:fld>
            <a:endParaRPr lang="ar-SY"/>
          </a:p>
        </p:txBody>
      </p:sp>
    </p:spTree>
    <p:extLst>
      <p:ext uri="{BB962C8B-B14F-4D97-AF65-F5344CB8AC3E}">
        <p14:creationId xmlns:p14="http://schemas.microsoft.com/office/powerpoint/2010/main" val="1995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4672CC6-1033-488D-A099-277B68BE6C96}" type="datetime8">
              <a:rPr lang="ar-SY" smtClean="0"/>
              <a:t>06 تشرين الثاني، 24</a:t>
            </a:fld>
            <a:endParaRPr lang="ar-SY"/>
          </a:p>
        </p:txBody>
      </p:sp>
      <p:sp>
        <p:nvSpPr>
          <p:cNvPr id="4" name="Footer Placeholder 3"/>
          <p:cNvSpPr>
            <a:spLocks noGrp="1"/>
          </p:cNvSpPr>
          <p:nvPr>
            <p:ph type="ftr" sz="quarter" idx="11"/>
          </p:nvPr>
        </p:nvSpPr>
        <p:spPr/>
        <p:txBody>
          <a:bodyPr/>
          <a:lstStyle/>
          <a:p>
            <a:endParaRPr lang="ar-SY"/>
          </a:p>
        </p:txBody>
      </p:sp>
      <p:sp>
        <p:nvSpPr>
          <p:cNvPr id="5" name="Slide Number Placeholder 4"/>
          <p:cNvSpPr>
            <a:spLocks noGrp="1"/>
          </p:cNvSpPr>
          <p:nvPr>
            <p:ph type="sldNum" sz="quarter" idx="12"/>
          </p:nvPr>
        </p:nvSpPr>
        <p:spPr/>
        <p:txBody>
          <a:bodyPr/>
          <a:lstStyle/>
          <a:p>
            <a:fld id="{9A21766B-718F-40A4-8B9D-6B0440A73622}" type="slidenum">
              <a:rPr lang="ar-SY" smtClean="0"/>
              <a:t>‹#›</a:t>
            </a:fld>
            <a:endParaRPr lang="ar-SY"/>
          </a:p>
        </p:txBody>
      </p:sp>
    </p:spTree>
    <p:extLst>
      <p:ext uri="{BB962C8B-B14F-4D97-AF65-F5344CB8AC3E}">
        <p14:creationId xmlns:p14="http://schemas.microsoft.com/office/powerpoint/2010/main" val="2231868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0C7ECC-DA27-49BD-809C-B6CAF4E3AADE}" type="datetime8">
              <a:rPr lang="ar-SY" smtClean="0"/>
              <a:t>06 تشرين الثاني، 24</a:t>
            </a:fld>
            <a:endParaRPr lang="ar-SY"/>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SY"/>
          </a:p>
        </p:txBody>
      </p:sp>
      <p:sp>
        <p:nvSpPr>
          <p:cNvPr id="9" name="Slide Number Placeholder 8"/>
          <p:cNvSpPr>
            <a:spLocks noGrp="1"/>
          </p:cNvSpPr>
          <p:nvPr>
            <p:ph type="sldNum" sz="quarter" idx="12"/>
          </p:nvPr>
        </p:nvSpPr>
        <p:spPr/>
        <p:txBody>
          <a:bodyPr/>
          <a:lstStyle/>
          <a:p>
            <a:fld id="{9A21766B-718F-40A4-8B9D-6B0440A73622}" type="slidenum">
              <a:rPr lang="ar-SY" smtClean="0"/>
              <a:t>‹#›</a:t>
            </a:fld>
            <a:endParaRPr lang="ar-SY"/>
          </a:p>
        </p:txBody>
      </p:sp>
    </p:spTree>
    <p:extLst>
      <p:ext uri="{BB962C8B-B14F-4D97-AF65-F5344CB8AC3E}">
        <p14:creationId xmlns:p14="http://schemas.microsoft.com/office/powerpoint/2010/main" val="325758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79A5F4C-2393-4267-933C-72B48D731B5B}" type="datetime8">
              <a:rPr lang="ar-SY" smtClean="0"/>
              <a:t>06 تشرين الثاني، 24</a:t>
            </a:fld>
            <a:endParaRPr lang="ar-SY"/>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ar-SY"/>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A21766B-718F-40A4-8B9D-6B0440A73622}" type="slidenum">
              <a:rPr lang="ar-SY" smtClean="0"/>
              <a:t>‹#›</a:t>
            </a:fld>
            <a:endParaRPr lang="ar-SY"/>
          </a:p>
        </p:txBody>
      </p:sp>
    </p:spTree>
    <p:extLst>
      <p:ext uri="{BB962C8B-B14F-4D97-AF65-F5344CB8AC3E}">
        <p14:creationId xmlns:p14="http://schemas.microsoft.com/office/powerpoint/2010/main" val="8352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48B94E2-E0E9-45BF-AF7C-2C93B6B5B8F6}" type="datetime8">
              <a:rPr lang="ar-SY" smtClean="0"/>
              <a:t>06 تشرين الثاني، 24</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9A21766B-718F-40A4-8B9D-6B0440A73622}" type="slidenum">
              <a:rPr lang="ar-SY" smtClean="0"/>
              <a:t>‹#›</a:t>
            </a:fld>
            <a:endParaRPr lang="ar-SY"/>
          </a:p>
        </p:txBody>
      </p:sp>
    </p:spTree>
    <p:extLst>
      <p:ext uri="{BB962C8B-B14F-4D97-AF65-F5344CB8AC3E}">
        <p14:creationId xmlns:p14="http://schemas.microsoft.com/office/powerpoint/2010/main" val="90541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CBAC497-DC8D-408E-8D30-ECC284A7CD1D}" type="datetime8">
              <a:rPr lang="ar-SY" smtClean="0"/>
              <a:t>06 تشرين الثاني، 24</a:t>
            </a:fld>
            <a:endParaRPr lang="ar-SY"/>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SY"/>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A21766B-718F-40A4-8B9D-6B0440A73622}" type="slidenum">
              <a:rPr lang="ar-SY" smtClean="0"/>
              <a:t>‹#›</a:t>
            </a:fld>
            <a:endParaRPr lang="ar-SY"/>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163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6674E5-10A9-E6F9-1BE2-19C73ED321A7}"/>
              </a:ext>
            </a:extLst>
          </p:cNvPr>
          <p:cNvSpPr>
            <a:spLocks noGrp="1"/>
          </p:cNvSpPr>
          <p:nvPr>
            <p:ph type="ctrTitle"/>
          </p:nvPr>
        </p:nvSpPr>
        <p:spPr>
          <a:xfrm>
            <a:off x="1097280" y="2532750"/>
            <a:ext cx="10058400" cy="1323439"/>
          </a:xfrm>
        </p:spPr>
        <p:txBody>
          <a:bodyPr>
            <a:normAutofit/>
          </a:bodyPr>
          <a:lstStyle/>
          <a:p>
            <a:pPr algn="ctr"/>
            <a:r>
              <a:rPr lang="en-US" sz="4000" dirty="0">
                <a:latin typeface="Georgia" panose="02040502050405020303" pitchFamily="18" charset="0"/>
              </a:rPr>
              <a:t>Business Application Development Process</a:t>
            </a:r>
            <a:endParaRPr lang="ar-SY" sz="4000" dirty="0">
              <a:latin typeface="Georgia" panose="02040502050405020303" pitchFamily="18" charset="0"/>
            </a:endParaRPr>
          </a:p>
        </p:txBody>
      </p:sp>
      <p:sp>
        <p:nvSpPr>
          <p:cNvPr id="5" name="مربع نص 4">
            <a:extLst>
              <a:ext uri="{FF2B5EF4-FFF2-40B4-BE49-F238E27FC236}">
                <a16:creationId xmlns:a16="http://schemas.microsoft.com/office/drawing/2014/main" id="{67B05C21-A72D-713B-5E68-F83824A82BFA}"/>
              </a:ext>
            </a:extLst>
          </p:cNvPr>
          <p:cNvSpPr txBox="1"/>
          <p:nvPr/>
        </p:nvSpPr>
        <p:spPr>
          <a:xfrm>
            <a:off x="358774" y="218784"/>
            <a:ext cx="6100641" cy="400110"/>
          </a:xfrm>
          <a:prstGeom prst="rect">
            <a:avLst/>
          </a:prstGeom>
          <a:noFill/>
        </p:spPr>
        <p:txBody>
          <a:bodyPr wrap="square" rtlCol="0">
            <a:spAutoFit/>
          </a:bodyPr>
          <a:lstStyle/>
          <a:p>
            <a:r>
              <a:rPr lang="en-US" sz="2000" dirty="0">
                <a:solidFill>
                  <a:srgbClr val="FF0000"/>
                </a:solidFill>
                <a:latin typeface="Georgia" panose="02040502050405020303" pitchFamily="18" charset="0"/>
              </a:rPr>
              <a:t>Course: Information Systems Engineering</a:t>
            </a:r>
          </a:p>
        </p:txBody>
      </p:sp>
      <p:sp>
        <p:nvSpPr>
          <p:cNvPr id="8" name="مربع نص 7">
            <a:extLst>
              <a:ext uri="{FF2B5EF4-FFF2-40B4-BE49-F238E27FC236}">
                <a16:creationId xmlns:a16="http://schemas.microsoft.com/office/drawing/2014/main" id="{4206F6DB-E4E1-82D2-0724-758F836524E5}"/>
              </a:ext>
            </a:extLst>
          </p:cNvPr>
          <p:cNvSpPr txBox="1"/>
          <p:nvPr/>
        </p:nvSpPr>
        <p:spPr>
          <a:xfrm>
            <a:off x="4180449" y="5015424"/>
            <a:ext cx="3892061" cy="369332"/>
          </a:xfrm>
          <a:prstGeom prst="rect">
            <a:avLst/>
          </a:prstGeom>
          <a:noFill/>
        </p:spPr>
        <p:txBody>
          <a:bodyPr wrap="square" rtlCol="1">
            <a:spAutoFit/>
          </a:bodyPr>
          <a:lstStyle/>
          <a:p>
            <a:pPr algn="ctr"/>
            <a:r>
              <a:rPr lang="en-US" b="1" dirty="0">
                <a:solidFill>
                  <a:schemeClr val="accent2">
                    <a:lumMod val="50000"/>
                  </a:schemeClr>
                </a:solidFill>
              </a:rPr>
              <a:t>Prepared by Dr. Abdo </a:t>
            </a:r>
            <a:r>
              <a:rPr lang="en-US" b="1" dirty="0" err="1">
                <a:solidFill>
                  <a:schemeClr val="accent2">
                    <a:lumMod val="50000"/>
                  </a:schemeClr>
                </a:solidFill>
              </a:rPr>
              <a:t>Darbooli</a:t>
            </a:r>
            <a:endParaRPr lang="ar-SY" b="1" dirty="0">
              <a:solidFill>
                <a:schemeClr val="accent2">
                  <a:lumMod val="50000"/>
                </a:schemeClr>
              </a:solidFill>
            </a:endParaRPr>
          </a:p>
        </p:txBody>
      </p:sp>
      <p:sp>
        <p:nvSpPr>
          <p:cNvPr id="3" name="عنصر نائب للتاريخ 2">
            <a:extLst>
              <a:ext uri="{FF2B5EF4-FFF2-40B4-BE49-F238E27FC236}">
                <a16:creationId xmlns:a16="http://schemas.microsoft.com/office/drawing/2014/main" id="{8A60079D-DD55-6A02-D90B-D72DF8CB4539}"/>
              </a:ext>
            </a:extLst>
          </p:cNvPr>
          <p:cNvSpPr>
            <a:spLocks noGrp="1"/>
          </p:cNvSpPr>
          <p:nvPr>
            <p:ph type="dt" sz="half" idx="10"/>
          </p:nvPr>
        </p:nvSpPr>
        <p:spPr/>
        <p:txBody>
          <a:bodyPr/>
          <a:lstStyle/>
          <a:p>
            <a:r>
              <a:rPr lang="ar-SY" dirty="0"/>
              <a:t>26  تشرين الثاني، 22</a:t>
            </a:r>
          </a:p>
        </p:txBody>
      </p:sp>
    </p:spTree>
    <p:extLst>
      <p:ext uri="{BB962C8B-B14F-4D97-AF65-F5344CB8AC3E}">
        <p14:creationId xmlns:p14="http://schemas.microsoft.com/office/powerpoint/2010/main" val="1899496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What is the Definition of Requirements? Phase -2</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In this phase, we give time to users/us to know what </a:t>
            </a:r>
            <a:r>
              <a:rPr kumimoji="0" lang="en-US" sz="2200" b="0" i="0" u="none" strike="noStrike" kern="1200" cap="none" spc="0" normalizeH="0" baseline="0" noProof="0" dirty="0">
                <a:ln>
                  <a:noFill/>
                </a:ln>
                <a:solidFill>
                  <a:srgbClr val="46424D"/>
                </a:solidFill>
                <a:effectLst/>
                <a:uLnTx/>
                <a:uFillTx/>
                <a:latin typeface="Arial"/>
                <a:ea typeface="ＭＳ Ｐゴシック" charset="-128"/>
                <a:cs typeface="Arial"/>
              </a:rPr>
              <a:t>they would like to have in the new system.</a:t>
            </a:r>
            <a:endPar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US" sz="2200" b="0" i="0" u="none" strike="noStrike" kern="1200" cap="none" spc="0" normalizeH="0" baseline="0" noProof="0" dirty="0">
                <a:ln>
                  <a:noFill/>
                </a:ln>
                <a:solidFill>
                  <a:srgbClr val="46424D"/>
                </a:solidFill>
                <a:effectLst/>
                <a:uLnTx/>
                <a:uFillTx/>
                <a:latin typeface="Arial"/>
                <a:ea typeface="ＭＳ Ｐゴシック" charset="-128"/>
                <a:cs typeface="Arial"/>
              </a:rPr>
              <a:t> Identify and specify business requirements during feasibility study</a:t>
            </a:r>
          </a:p>
          <a:p>
            <a:pPr lvl="1" algn="l" defTabSz="457200" rtl="0" fontAlgn="base">
              <a:lnSpc>
                <a:spcPct val="100000"/>
              </a:lnSpc>
              <a:spcBef>
                <a:spcPts val="600"/>
              </a:spcBef>
              <a:spcAft>
                <a:spcPts val="600"/>
              </a:spcAft>
              <a:buClrTx/>
              <a:buFont typeface="Wingdings" panose="05000000000000000000" pitchFamily="2" charset="2"/>
              <a:buChar char="§"/>
              <a:defRPr/>
            </a:pP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Trying to understand/find out what is needed for the users because most important people for a system are </a:t>
            </a:r>
            <a:r>
              <a:rPr kumimoji="0" lang="en-US" b="0" i="0" u="none" strike="noStrike" kern="1200" cap="none" spc="0" normalizeH="0" baseline="0" noProof="0" dirty="0">
                <a:ln>
                  <a:noFill/>
                </a:ln>
                <a:solidFill>
                  <a:srgbClr val="FF0000"/>
                </a:solidFill>
                <a:effectLst/>
                <a:uLnTx/>
                <a:uFillTx/>
                <a:latin typeface="Arial"/>
                <a:ea typeface="ＭＳ Ｐゴシック" charset="-128"/>
                <a:cs typeface="Arial"/>
              </a:rPr>
              <a:t>whoever use the system</a:t>
            </a: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a:t>
            </a:r>
          </a:p>
          <a:p>
            <a:pPr algn="l" defTabSz="457200" rtl="0" fontAlgn="base">
              <a:lnSpc>
                <a:spcPct val="100000"/>
              </a:lnSpc>
              <a:spcBef>
                <a:spcPts val="600"/>
              </a:spcBef>
              <a:spcAft>
                <a:spcPts val="600"/>
              </a:spcAft>
              <a:buClrTx/>
              <a:buFont typeface="Wingdings" panose="05000000000000000000" pitchFamily="2" charset="2"/>
              <a:buChar char="q"/>
              <a:defRPr/>
            </a:pP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 How can we do that?</a:t>
            </a:r>
          </a:p>
          <a:p>
            <a:pPr lvl="1" algn="l" defTabSz="457200" rtl="0" fontAlgn="base">
              <a:lnSpc>
                <a:spcPct val="100000"/>
              </a:lnSpc>
              <a:spcBef>
                <a:spcPts val="600"/>
              </a:spcBef>
              <a:spcAft>
                <a:spcPts val="600"/>
              </a:spcAft>
              <a:buClrTx/>
              <a:buFont typeface="Wingdings" panose="05000000000000000000" pitchFamily="2" charset="2"/>
              <a:buChar char="§"/>
              <a:defRPr/>
            </a:pPr>
            <a:r>
              <a:rPr lang="en-US" dirty="0">
                <a:solidFill>
                  <a:srgbClr val="46424D"/>
                </a:solidFill>
                <a:latin typeface="Arial"/>
                <a:ea typeface="ＭＳ Ｐゴシック" charset="-128"/>
                <a:cs typeface="Arial"/>
              </a:rPr>
              <a:t>Descriptions. User interactions, operation condition and information criteria</a:t>
            </a:r>
          </a:p>
          <a:p>
            <a:pPr lvl="1" algn="l" defTabSz="457200" rtl="0" fontAlgn="base">
              <a:lnSpc>
                <a:spcPct val="100000"/>
              </a:lnSpc>
              <a:spcBef>
                <a:spcPts val="600"/>
              </a:spcBef>
              <a:spcAft>
                <a:spcPts val="600"/>
              </a:spcAft>
              <a:buClrTx/>
              <a:buFont typeface="Wingdings" panose="05000000000000000000" pitchFamily="2" charset="2"/>
              <a:buChar char="§"/>
              <a:defRPr/>
            </a:pP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Interviewing</a:t>
            </a:r>
            <a:r>
              <a:rPr lang="en-US" dirty="0">
                <a:solidFill>
                  <a:srgbClr val="46424D"/>
                </a:solidFill>
                <a:latin typeface="Arial"/>
                <a:ea typeface="ＭＳ Ｐゴシック" charset="-128"/>
                <a:cs typeface="Arial"/>
              </a:rPr>
              <a:t>, questionnaire, social media, all of these are ways for communicating to users</a:t>
            </a:r>
            <a:endPar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
              <a:defRPr/>
            </a:pPr>
            <a:endPar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algn="l" defTabSz="457200" rtl="0" fontAlgn="base">
              <a:lnSpc>
                <a:spcPct val="100000"/>
              </a:lnSpc>
              <a:spcBef>
                <a:spcPts val="600"/>
              </a:spcBef>
              <a:spcAft>
                <a:spcPts val="600"/>
              </a:spcAft>
              <a:buClrTx/>
              <a:buFont typeface="Wingdings" panose="05000000000000000000" pitchFamily="2" charset="2"/>
              <a:buChar char="§"/>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10</a:t>
            </a:fld>
            <a:endParaRPr lang="ar-SY"/>
          </a:p>
        </p:txBody>
      </p:sp>
    </p:spTree>
    <p:extLst>
      <p:ext uri="{BB962C8B-B14F-4D97-AF65-F5344CB8AC3E}">
        <p14:creationId xmlns:p14="http://schemas.microsoft.com/office/powerpoint/2010/main" val="1621961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Design and Selection – Phase -3</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a:t>
            </a:r>
            <a:r>
              <a:rPr kumimoji="0" lang="en-US" sz="2200" b="0" i="0" u="none" strike="noStrike" kern="1200" cap="none" spc="0" normalizeH="0" baseline="0" noProof="0" dirty="0">
                <a:ln>
                  <a:noFill/>
                </a:ln>
                <a:solidFill>
                  <a:srgbClr val="46424D"/>
                </a:solidFill>
                <a:effectLst/>
                <a:uLnTx/>
                <a:uFillTx/>
                <a:latin typeface="Arial"/>
                <a:ea typeface="ＭＳ Ｐゴシック" charset="-128"/>
                <a:cs typeface="Arial"/>
              </a:rPr>
              <a:t>There are different ways to have a system in our place</a:t>
            </a:r>
          </a:p>
          <a:p>
            <a:pPr lvl="1" algn="l" defTabSz="457200" rtl="0" fontAlgn="base">
              <a:lnSpc>
                <a:spcPct val="100000"/>
              </a:lnSpc>
              <a:spcBef>
                <a:spcPts val="600"/>
              </a:spcBef>
              <a:spcAft>
                <a:spcPts val="600"/>
              </a:spcAft>
              <a:buClrTx/>
              <a:buFont typeface="Wingdings" panose="05000000000000000000" pitchFamily="2" charset="2"/>
              <a:buChar char="§"/>
              <a:defRPr/>
            </a:pPr>
            <a:r>
              <a:rPr lang="en-US" dirty="0">
                <a:solidFill>
                  <a:srgbClr val="46424D"/>
                </a:solidFill>
                <a:latin typeface="Arial"/>
                <a:ea typeface="ＭＳ Ｐゴシック" charset="-128"/>
                <a:cs typeface="Arial"/>
              </a:rPr>
              <a:t> Develop the system by ourselves (in house development)</a:t>
            </a:r>
          </a:p>
          <a:p>
            <a:pPr lvl="1" algn="l" defTabSz="457200" rtl="0" fontAlgn="base">
              <a:lnSpc>
                <a:spcPct val="100000"/>
              </a:lnSpc>
              <a:spcBef>
                <a:spcPts val="600"/>
              </a:spcBef>
              <a:spcAft>
                <a:spcPts val="600"/>
              </a:spcAft>
              <a:buClrTx/>
              <a:buFont typeface="Wingdings" panose="05000000000000000000" pitchFamily="2" charset="2"/>
              <a:buChar char="§"/>
              <a:defRPr/>
            </a:pP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Ask </a:t>
            </a:r>
            <a:r>
              <a:rPr kumimoji="0" lang="en-US" b="0" i="0" u="none" strike="noStrike" kern="1200" cap="none" spc="0" normalizeH="0" baseline="0" noProof="0" dirty="0">
                <a:ln>
                  <a:noFill/>
                </a:ln>
                <a:solidFill>
                  <a:srgbClr val="00B0F0"/>
                </a:solidFill>
                <a:effectLst/>
                <a:uLnTx/>
                <a:uFillTx/>
                <a:latin typeface="Arial"/>
                <a:ea typeface="ＭＳ Ｐゴシック" charset="-128"/>
                <a:cs typeface="Arial"/>
              </a:rPr>
              <a:t>someone</a:t>
            </a: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 else</a:t>
            </a:r>
            <a:r>
              <a:rPr lang="en-US" dirty="0">
                <a:solidFill>
                  <a:srgbClr val="46424D"/>
                </a:solidFill>
                <a:latin typeface="Arial"/>
                <a:ea typeface="ＭＳ Ｐゴシック" charset="-128"/>
                <a:cs typeface="Arial"/>
              </a:rPr>
              <a:t> (outsource)</a:t>
            </a:r>
          </a:p>
          <a:p>
            <a:pPr lvl="2" algn="l" defTabSz="457200" rtl="0" fontAlgn="base">
              <a:lnSpc>
                <a:spcPct val="100000"/>
              </a:lnSpc>
              <a:spcBef>
                <a:spcPts val="600"/>
              </a:spcBef>
              <a:spcAft>
                <a:spcPts val="600"/>
              </a:spcAft>
              <a:buClrTx/>
              <a:buFont typeface="Wingdings" panose="05000000000000000000" pitchFamily="2" charset="2"/>
              <a:buChar char="§"/>
              <a:defRPr/>
            </a:pPr>
            <a:r>
              <a:rPr kumimoji="0" lang="en-US" sz="1600" b="0" i="0" u="none" strike="noStrike" kern="1200" cap="none" spc="0" normalizeH="0" baseline="0" noProof="0" dirty="0">
                <a:ln>
                  <a:noFill/>
                </a:ln>
                <a:solidFill>
                  <a:srgbClr val="46424D"/>
                </a:solidFill>
                <a:effectLst/>
                <a:uLnTx/>
                <a:uFillTx/>
                <a:latin typeface="Arial"/>
                <a:ea typeface="ＭＳ Ｐゴシック" charset="-128"/>
                <a:cs typeface="Arial"/>
              </a:rPr>
              <a:t>Buy a package and use it exactly as it is</a:t>
            </a:r>
          </a:p>
          <a:p>
            <a:pPr lvl="2" algn="l" defTabSz="457200" rtl="0" fontAlgn="base">
              <a:lnSpc>
                <a:spcPct val="100000"/>
              </a:lnSpc>
              <a:spcBef>
                <a:spcPts val="600"/>
              </a:spcBef>
              <a:spcAft>
                <a:spcPts val="600"/>
              </a:spcAft>
              <a:buClrTx/>
              <a:buFont typeface="Wingdings" panose="05000000000000000000" pitchFamily="2" charset="2"/>
              <a:buChar char="§"/>
              <a:defRPr/>
            </a:pPr>
            <a:r>
              <a:rPr kumimoji="0" lang="en-US" sz="1600" b="0" i="0" u="none" strike="noStrike" kern="1200" cap="none" spc="0" normalizeH="0" baseline="0" noProof="0" dirty="0">
                <a:ln>
                  <a:noFill/>
                </a:ln>
                <a:solidFill>
                  <a:srgbClr val="46424D"/>
                </a:solidFill>
                <a:effectLst/>
                <a:uLnTx/>
                <a:uFillTx/>
                <a:latin typeface="Arial"/>
                <a:ea typeface="ＭＳ Ｐゴシック" charset="-128"/>
                <a:cs typeface="Arial"/>
              </a:rPr>
              <a:t>There is a package but doesn’t fit </a:t>
            </a:r>
            <a:r>
              <a:rPr kumimoji="0" lang="en-US" sz="1600" b="0" i="0" u="none" strike="noStrike" kern="1200" cap="none" spc="0" normalizeH="0" baseline="0" noProof="0" dirty="0">
                <a:ln>
                  <a:noFill/>
                </a:ln>
                <a:solidFill>
                  <a:srgbClr val="46424D"/>
                </a:solidFill>
                <a:effectLst/>
                <a:uLnTx/>
                <a:uFillTx/>
                <a:latin typeface="Arial"/>
                <a:ea typeface="ＭＳ Ｐゴシック" charset="-128"/>
                <a:cs typeface="Arial"/>
                <a:sym typeface="Wingdings" panose="05000000000000000000" pitchFamily="2" charset="2"/>
              </a:rPr>
              <a:t> </a:t>
            </a:r>
            <a:r>
              <a:rPr kumimoji="0" lang="en-US" sz="1600" b="0" i="0" u="none" strike="noStrike" kern="1200" cap="none" spc="0" normalizeH="0" baseline="0" noProof="0" dirty="0">
                <a:ln>
                  <a:noFill/>
                </a:ln>
                <a:solidFill>
                  <a:srgbClr val="46424D"/>
                </a:solidFill>
                <a:effectLst/>
                <a:uLnTx/>
                <a:uFillTx/>
                <a:latin typeface="Arial"/>
                <a:ea typeface="ＭＳ Ｐゴシック" charset="-128"/>
                <a:cs typeface="Arial"/>
              </a:rPr>
              <a:t>Ask </a:t>
            </a:r>
            <a:r>
              <a:rPr kumimoji="0" lang="en-US" sz="1600" b="0" i="0" u="none" strike="noStrike" kern="1200" cap="none" spc="0" normalizeH="0" baseline="0" noProof="0" dirty="0">
                <a:ln>
                  <a:noFill/>
                </a:ln>
                <a:solidFill>
                  <a:srgbClr val="00B0F0"/>
                </a:solidFill>
                <a:effectLst/>
                <a:uLnTx/>
                <a:uFillTx/>
                <a:latin typeface="Arial"/>
                <a:ea typeface="ＭＳ Ｐゴシック" charset="-128"/>
                <a:cs typeface="Arial"/>
              </a:rPr>
              <a:t>them</a:t>
            </a:r>
            <a:r>
              <a:rPr kumimoji="0" lang="en-US" sz="1600" b="0" i="0" u="none" strike="noStrike" kern="1200" cap="none" spc="0" normalizeH="0" baseline="0" noProof="0" dirty="0">
                <a:ln>
                  <a:noFill/>
                </a:ln>
                <a:solidFill>
                  <a:srgbClr val="46424D"/>
                </a:solidFill>
                <a:effectLst/>
                <a:uLnTx/>
                <a:uFillTx/>
                <a:latin typeface="Arial"/>
                <a:ea typeface="ＭＳ Ｐゴシック" charset="-128"/>
                <a:cs typeface="Arial"/>
              </a:rPr>
              <a:t> to modify a package so it will be fit to our system</a:t>
            </a:r>
          </a:p>
          <a:p>
            <a:pPr lvl="2" algn="l" defTabSz="457200" rtl="0" fontAlgn="base">
              <a:lnSpc>
                <a:spcPct val="100000"/>
              </a:lnSpc>
              <a:spcBef>
                <a:spcPts val="600"/>
              </a:spcBef>
              <a:spcAft>
                <a:spcPts val="600"/>
              </a:spcAft>
              <a:buClrTx/>
              <a:buFont typeface="Wingdings" panose="05000000000000000000" pitchFamily="2" charset="2"/>
              <a:buChar char="§"/>
              <a:defRPr/>
            </a:pPr>
            <a:r>
              <a:rPr kumimoji="0" lang="en-US" sz="1600" b="0" i="0" u="none" strike="noStrike" kern="1200" cap="none" spc="0" normalizeH="0" baseline="0" noProof="0" dirty="0">
                <a:ln>
                  <a:noFill/>
                </a:ln>
                <a:solidFill>
                  <a:srgbClr val="46424D"/>
                </a:solidFill>
                <a:effectLst/>
                <a:uLnTx/>
                <a:uFillTx/>
                <a:latin typeface="Arial"/>
                <a:ea typeface="ＭＳ Ｐゴシック" charset="-128"/>
                <a:cs typeface="Arial"/>
              </a:rPr>
              <a:t>There is no package, Ask </a:t>
            </a:r>
            <a:r>
              <a:rPr kumimoji="0" lang="en-US" sz="1600" b="0" i="0" u="none" strike="noStrike" kern="1200" cap="none" spc="0" normalizeH="0" baseline="0" noProof="0" dirty="0">
                <a:ln>
                  <a:noFill/>
                </a:ln>
                <a:solidFill>
                  <a:srgbClr val="00B0F0"/>
                </a:solidFill>
                <a:effectLst/>
                <a:uLnTx/>
                <a:uFillTx/>
                <a:latin typeface="Arial"/>
                <a:ea typeface="ＭＳ Ｐゴシック" charset="-128"/>
                <a:cs typeface="Arial"/>
              </a:rPr>
              <a:t>them</a:t>
            </a:r>
            <a:r>
              <a:rPr kumimoji="0" lang="en-US" sz="1600" b="0" i="0" u="none" strike="noStrike" kern="1200" cap="none" spc="0" normalizeH="0" baseline="0" noProof="0" dirty="0">
                <a:ln>
                  <a:noFill/>
                </a:ln>
                <a:solidFill>
                  <a:srgbClr val="46424D"/>
                </a:solidFill>
                <a:effectLst/>
                <a:uLnTx/>
                <a:uFillTx/>
                <a:latin typeface="Arial"/>
                <a:ea typeface="ＭＳ Ｐゴシック" charset="-128"/>
                <a:cs typeface="Arial"/>
              </a:rPr>
              <a:t> to develop a new system for us </a:t>
            </a:r>
          </a:p>
          <a:p>
            <a:pPr lvl="1" algn="l" defTabSz="457200" rtl="0" fontAlgn="base">
              <a:lnSpc>
                <a:spcPct val="100000"/>
              </a:lnSpc>
              <a:spcBef>
                <a:spcPts val="600"/>
              </a:spcBef>
              <a:spcAft>
                <a:spcPts val="600"/>
              </a:spcAft>
              <a:buClrTx/>
              <a:buFont typeface="Wingdings" panose="05000000000000000000" pitchFamily="2" charset="2"/>
              <a:buChar char="§"/>
              <a:defRPr/>
            </a:pPr>
            <a:endPar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algn="l" defTabSz="457200" rtl="0" fontAlgn="base">
              <a:lnSpc>
                <a:spcPct val="100000"/>
              </a:lnSpc>
              <a:spcBef>
                <a:spcPts val="600"/>
              </a:spcBef>
              <a:spcAft>
                <a:spcPts val="600"/>
              </a:spcAft>
              <a:buClrTx/>
              <a:buFont typeface="Wingdings" panose="05000000000000000000" pitchFamily="2" charset="2"/>
              <a:buChar char="§"/>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11</a:t>
            </a:fld>
            <a:endParaRPr lang="ar-SY"/>
          </a:p>
        </p:txBody>
      </p:sp>
    </p:spTree>
    <p:extLst>
      <p:ext uri="{BB962C8B-B14F-4D97-AF65-F5344CB8AC3E}">
        <p14:creationId xmlns:p14="http://schemas.microsoft.com/office/powerpoint/2010/main" val="2468520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What is the Difference Between Design and Selection?</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a:t>
            </a:r>
            <a:r>
              <a:rPr kumimoji="0" lang="en-US" sz="2200" b="0" i="0" u="none" strike="noStrike" kern="1200" cap="none" spc="0" normalizeH="0" baseline="0" noProof="0" dirty="0">
                <a:ln>
                  <a:noFill/>
                </a:ln>
                <a:solidFill>
                  <a:srgbClr val="46424D"/>
                </a:solidFill>
                <a:effectLst/>
                <a:uLnTx/>
                <a:uFillTx/>
                <a:latin typeface="Arial"/>
                <a:ea typeface="ＭＳ Ｐゴシック" charset="-128"/>
                <a:cs typeface="Arial"/>
              </a:rPr>
              <a:t>Design</a:t>
            </a:r>
          </a:p>
          <a:p>
            <a:pPr lvl="1" algn="l" defTabSz="457200" rtl="0" fontAlgn="base">
              <a:lnSpc>
                <a:spcPct val="100000"/>
              </a:lnSpc>
              <a:spcBef>
                <a:spcPts val="600"/>
              </a:spcBef>
              <a:spcAft>
                <a:spcPts val="600"/>
              </a:spcAft>
              <a:buClrTx/>
              <a:buFont typeface="Wingdings" panose="05000000000000000000" pitchFamily="2" charset="2"/>
              <a:buChar char="§"/>
              <a:defRPr/>
            </a:pPr>
            <a:r>
              <a:rPr lang="en-US" dirty="0">
                <a:solidFill>
                  <a:srgbClr val="46424D"/>
                </a:solidFill>
                <a:latin typeface="Arial"/>
                <a:ea typeface="ＭＳ Ｐゴシック" charset="-128"/>
                <a:cs typeface="Arial"/>
              </a:rPr>
              <a:t>In house development</a:t>
            </a:r>
          </a:p>
          <a:p>
            <a:pPr lvl="1" algn="l" defTabSz="457200" rtl="0" fontAlgn="base">
              <a:lnSpc>
                <a:spcPct val="100000"/>
              </a:lnSpc>
              <a:spcBef>
                <a:spcPts val="600"/>
              </a:spcBef>
              <a:spcAft>
                <a:spcPts val="600"/>
              </a:spcAft>
              <a:buClrTx/>
              <a:buFont typeface="Wingdings" panose="05000000000000000000" pitchFamily="2" charset="2"/>
              <a:buChar char="§"/>
              <a:defRPr/>
            </a:pP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Advantage: gives us an opportunity to understand what a system development process means, so we can develop future systems</a:t>
            </a:r>
            <a:endParaRPr kumimoji="0" lang="en-US" sz="2000"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lang="en-US" sz="2200" dirty="0">
                <a:solidFill>
                  <a:srgbClr val="46424D"/>
                </a:solidFill>
                <a:latin typeface="Arial"/>
                <a:ea typeface="ＭＳ Ｐゴシック" charset="-128"/>
                <a:cs typeface="Arial"/>
              </a:rPr>
              <a:t> Selection</a:t>
            </a:r>
          </a:p>
          <a:p>
            <a:pPr lvl="1" algn="l" defTabSz="457200" rtl="0" fontAlgn="base">
              <a:lnSpc>
                <a:spcPct val="100000"/>
              </a:lnSpc>
              <a:spcBef>
                <a:spcPts val="600"/>
              </a:spcBef>
              <a:spcAft>
                <a:spcPts val="600"/>
              </a:spcAft>
              <a:buClrTx/>
              <a:buFont typeface="Wingdings" panose="05000000000000000000" pitchFamily="2" charset="2"/>
              <a:buChar char="§"/>
              <a:defRPr/>
            </a:pP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Outsource the system development</a:t>
            </a:r>
            <a:endParaRPr lang="en-US"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
              <a:defRPr/>
            </a:pP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Disadvantage: We can’t do future maintenance (fixing bugs – adding new features) because we will not have the source code. The system out of our control</a:t>
            </a:r>
          </a:p>
          <a:p>
            <a:pPr lvl="1" algn="l" defTabSz="457200" rtl="0" fontAlgn="base">
              <a:lnSpc>
                <a:spcPct val="100000"/>
              </a:lnSpc>
              <a:spcBef>
                <a:spcPts val="600"/>
              </a:spcBef>
              <a:spcAft>
                <a:spcPts val="600"/>
              </a:spcAft>
              <a:buClrTx/>
              <a:buFont typeface="Wingdings" panose="05000000000000000000" pitchFamily="2" charset="2"/>
              <a:buChar char="§"/>
              <a:defRPr/>
            </a:pPr>
            <a:r>
              <a:rPr lang="en-US" dirty="0">
                <a:solidFill>
                  <a:srgbClr val="46424D"/>
                </a:solidFill>
                <a:latin typeface="Arial"/>
                <a:ea typeface="ＭＳ Ｐゴシック" charset="-128"/>
                <a:cs typeface="Arial"/>
              </a:rPr>
              <a:t>Advantage: More reliable because they are experts, and it could be cheaper</a:t>
            </a:r>
          </a:p>
          <a:p>
            <a:pPr algn="l" defTabSz="457200" rtl="0" fontAlgn="base">
              <a:lnSpc>
                <a:spcPct val="100000"/>
              </a:lnSpc>
              <a:spcBef>
                <a:spcPts val="600"/>
              </a:spcBef>
              <a:spcAft>
                <a:spcPts val="600"/>
              </a:spcAft>
              <a:buClrTx/>
              <a:buFont typeface="Wingdings" panose="05000000000000000000" pitchFamily="2" charset="2"/>
              <a:buChar char="q"/>
              <a:defRPr/>
            </a:pP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 Senior management makes the decision whether to design or outsource</a:t>
            </a:r>
          </a:p>
          <a:p>
            <a:pPr lvl="1" algn="l" defTabSz="457200" rtl="0" fontAlgn="base">
              <a:lnSpc>
                <a:spcPct val="100000"/>
              </a:lnSpc>
              <a:spcBef>
                <a:spcPts val="600"/>
              </a:spcBef>
              <a:spcAft>
                <a:spcPts val="600"/>
              </a:spcAft>
              <a:buClrTx/>
              <a:buFont typeface="Wingdings" panose="05000000000000000000" pitchFamily="2" charset="2"/>
              <a:buChar char="§"/>
              <a:defRPr/>
            </a:pPr>
            <a:endPar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algn="l" defTabSz="457200" rtl="0" fontAlgn="base">
              <a:lnSpc>
                <a:spcPct val="100000"/>
              </a:lnSpc>
              <a:spcBef>
                <a:spcPts val="600"/>
              </a:spcBef>
              <a:spcAft>
                <a:spcPts val="600"/>
              </a:spcAft>
              <a:buClrTx/>
              <a:buFont typeface="Wingdings" panose="05000000000000000000" pitchFamily="2" charset="2"/>
              <a:buChar char="§"/>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12</a:t>
            </a:fld>
            <a:endParaRPr lang="ar-SY"/>
          </a:p>
        </p:txBody>
      </p:sp>
    </p:spTree>
    <p:extLst>
      <p:ext uri="{BB962C8B-B14F-4D97-AF65-F5344CB8AC3E}">
        <p14:creationId xmlns:p14="http://schemas.microsoft.com/office/powerpoint/2010/main" val="313754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What is the Difference Between Design and Selection? </a:t>
            </a:r>
            <a:r>
              <a:rPr lang="en-US" sz="3000" dirty="0"/>
              <a:t>(cont’d)</a:t>
            </a:r>
            <a:endParaRPr lang="ar-SY" sz="3000"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a:t>
            </a:r>
            <a:r>
              <a:rPr kumimoji="0" lang="en-US" sz="2200" b="0" i="0" u="none" strike="noStrike" kern="1200" cap="none" spc="0" normalizeH="0" baseline="0" noProof="0" dirty="0">
                <a:ln>
                  <a:noFill/>
                </a:ln>
                <a:solidFill>
                  <a:srgbClr val="46424D"/>
                </a:solidFill>
                <a:effectLst/>
                <a:uLnTx/>
                <a:uFillTx/>
                <a:latin typeface="Arial"/>
                <a:ea typeface="ＭＳ Ｐゴシック" charset="-128"/>
                <a:cs typeface="Arial"/>
              </a:rPr>
              <a:t>Design</a:t>
            </a:r>
          </a:p>
          <a:p>
            <a:pPr lvl="1" algn="l" defTabSz="457200" rtl="0" fontAlgn="base">
              <a:lnSpc>
                <a:spcPct val="100000"/>
              </a:lnSpc>
              <a:spcBef>
                <a:spcPts val="600"/>
              </a:spcBef>
              <a:spcAft>
                <a:spcPts val="600"/>
              </a:spcAft>
              <a:buClrTx/>
              <a:buFont typeface="Wingdings" panose="05000000000000000000" pitchFamily="2" charset="2"/>
              <a:buChar char="§"/>
              <a:defRPr/>
            </a:pPr>
            <a:r>
              <a:rPr lang="en-US" dirty="0">
                <a:solidFill>
                  <a:srgbClr val="46424D"/>
                </a:solidFill>
                <a:latin typeface="Arial"/>
                <a:ea typeface="ＭＳ Ｐゴシック" charset="-128"/>
                <a:cs typeface="Arial"/>
              </a:rPr>
              <a:t>ERD diagrams, Object-Oriented diagrams, Data Flow Diagrams, etc.</a:t>
            </a:r>
            <a:endParaRPr kumimoji="0" lang="en-US" sz="2000"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lang="en-US" sz="2200" dirty="0">
                <a:solidFill>
                  <a:srgbClr val="46424D"/>
                </a:solidFill>
                <a:latin typeface="Arial"/>
                <a:ea typeface="ＭＳ Ｐゴシック" charset="-128"/>
                <a:cs typeface="Arial"/>
              </a:rPr>
              <a:t> Selection</a:t>
            </a:r>
          </a:p>
          <a:p>
            <a:pPr lvl="1" algn="l" defTabSz="457200" rtl="0" fontAlgn="base">
              <a:lnSpc>
                <a:spcPct val="100000"/>
              </a:lnSpc>
              <a:spcBef>
                <a:spcPts val="600"/>
              </a:spcBef>
              <a:spcAft>
                <a:spcPts val="600"/>
              </a:spcAft>
              <a:buClrTx/>
              <a:buFont typeface="Wingdings" panose="05000000000000000000" pitchFamily="2" charset="2"/>
              <a:buChar char="§"/>
              <a:defRPr/>
            </a:pP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Suppose your are responsible for a new system and you have a trusted friend who has a company to develop systems, is it a good option to outsource with him??</a:t>
            </a:r>
          </a:p>
          <a:p>
            <a:pPr lvl="1" algn="l" defTabSz="457200" rtl="0" fontAlgn="base">
              <a:lnSpc>
                <a:spcPct val="100000"/>
              </a:lnSpc>
              <a:spcBef>
                <a:spcPts val="600"/>
              </a:spcBef>
              <a:spcAft>
                <a:spcPts val="600"/>
              </a:spcAft>
              <a:buClrTx/>
              <a:buFont typeface="Wingdings" panose="05000000000000000000" pitchFamily="2" charset="2"/>
              <a:buChar char="§"/>
              <a:defRPr/>
            </a:pPr>
            <a:r>
              <a:rPr lang="en-US" dirty="0">
                <a:solidFill>
                  <a:srgbClr val="46424D"/>
                </a:solidFill>
                <a:latin typeface="Arial"/>
                <a:ea typeface="ＭＳ Ｐゴシック" charset="-128"/>
                <a:cs typeface="Arial"/>
              </a:rPr>
              <a:t>Request for Proposal (RFP) – There is no package</a:t>
            </a:r>
          </a:p>
          <a:p>
            <a:pPr lvl="2" algn="l" defTabSz="457200" rtl="0" fontAlgn="base">
              <a:lnSpc>
                <a:spcPct val="100000"/>
              </a:lnSpc>
              <a:spcBef>
                <a:spcPts val="600"/>
              </a:spcBef>
              <a:spcAft>
                <a:spcPts val="600"/>
              </a:spcAft>
              <a:buClrTx/>
              <a:buFont typeface="Wingdings" panose="05000000000000000000" pitchFamily="2" charset="2"/>
              <a:buChar char="§"/>
              <a:defRPr/>
            </a:pPr>
            <a:r>
              <a:rPr lang="en-US" sz="1600" dirty="0">
                <a:solidFill>
                  <a:srgbClr val="46424D"/>
                </a:solidFill>
                <a:latin typeface="Arial"/>
                <a:ea typeface="ＭＳ Ｐゴシック" charset="-128"/>
                <a:cs typeface="Arial"/>
              </a:rPr>
              <a:t>Build new system</a:t>
            </a:r>
          </a:p>
          <a:p>
            <a:pPr lvl="1" algn="l" defTabSz="457200" rtl="0" fontAlgn="base">
              <a:lnSpc>
                <a:spcPct val="100000"/>
              </a:lnSpc>
              <a:spcBef>
                <a:spcPts val="600"/>
              </a:spcBef>
              <a:spcAft>
                <a:spcPts val="600"/>
              </a:spcAft>
              <a:buClrTx/>
              <a:buFont typeface="Wingdings" panose="05000000000000000000" pitchFamily="2" charset="2"/>
              <a:buChar char="§"/>
              <a:defRPr/>
            </a:pP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Request for Quotation (RFQ) – There are some available packages</a:t>
            </a:r>
          </a:p>
          <a:p>
            <a:pPr lvl="2" algn="l" defTabSz="457200" rtl="0" fontAlgn="base">
              <a:lnSpc>
                <a:spcPct val="100000"/>
              </a:lnSpc>
              <a:spcBef>
                <a:spcPts val="600"/>
              </a:spcBef>
              <a:spcAft>
                <a:spcPts val="600"/>
              </a:spcAft>
              <a:buClrTx/>
              <a:buFont typeface="Wingdings" panose="05000000000000000000" pitchFamily="2" charset="2"/>
              <a:buChar char="§"/>
              <a:defRPr/>
            </a:pPr>
            <a:r>
              <a:rPr lang="en-US" sz="1800" dirty="0">
                <a:solidFill>
                  <a:srgbClr val="46424D"/>
                </a:solidFill>
                <a:latin typeface="Arial"/>
                <a:ea typeface="ＭＳ Ｐゴシック" charset="-128"/>
                <a:cs typeface="Arial"/>
              </a:rPr>
              <a:t>Purchase similar system</a:t>
            </a:r>
            <a:endParaRPr kumimoji="0" lang="en-US" sz="1800"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
              <a:defRPr/>
            </a:pPr>
            <a:endPar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algn="l" defTabSz="457200" rtl="0" fontAlgn="base">
              <a:lnSpc>
                <a:spcPct val="100000"/>
              </a:lnSpc>
              <a:spcBef>
                <a:spcPts val="600"/>
              </a:spcBef>
              <a:spcAft>
                <a:spcPts val="600"/>
              </a:spcAft>
              <a:buClrTx/>
              <a:buFont typeface="Wingdings" panose="05000000000000000000" pitchFamily="2" charset="2"/>
              <a:buChar char="§"/>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13</a:t>
            </a:fld>
            <a:endParaRPr lang="ar-SY"/>
          </a:p>
        </p:txBody>
      </p:sp>
    </p:spTree>
    <p:extLst>
      <p:ext uri="{BB962C8B-B14F-4D97-AF65-F5344CB8AC3E}">
        <p14:creationId xmlns:p14="http://schemas.microsoft.com/office/powerpoint/2010/main" val="329478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Selection – How to Select the Best?</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a:t>
            </a:r>
            <a:r>
              <a:rPr lang="en-US" sz="2200" dirty="0">
                <a:solidFill>
                  <a:srgbClr val="46424D"/>
                </a:solidFill>
                <a:latin typeface="Arial"/>
                <a:ea typeface="ＭＳ Ｐゴシック" charset="-128"/>
                <a:cs typeface="Arial"/>
              </a:rPr>
              <a:t>Not lowest cost, but the most reliable system based on reviews from other older users, so we get feedback from them and make the decision.</a:t>
            </a:r>
            <a:endPar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algn="l" defTabSz="457200" rtl="0" fontAlgn="base">
              <a:lnSpc>
                <a:spcPct val="100000"/>
              </a:lnSpc>
              <a:spcBef>
                <a:spcPts val="600"/>
              </a:spcBef>
              <a:spcAft>
                <a:spcPts val="600"/>
              </a:spcAft>
              <a:buClrTx/>
              <a:buFont typeface="Wingdings" panose="05000000000000000000" pitchFamily="2" charset="2"/>
              <a:buChar char="§"/>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14</a:t>
            </a:fld>
            <a:endParaRPr lang="ar-SY"/>
          </a:p>
        </p:txBody>
      </p:sp>
      <p:pic>
        <p:nvPicPr>
          <p:cNvPr id="6" name="صورة 5">
            <a:extLst>
              <a:ext uri="{FF2B5EF4-FFF2-40B4-BE49-F238E27FC236}">
                <a16:creationId xmlns:a16="http://schemas.microsoft.com/office/drawing/2014/main" id="{670AFEFF-FBB5-A762-3E7E-8E3AA064E4A0}"/>
              </a:ext>
            </a:extLst>
          </p:cNvPr>
          <p:cNvPicPr>
            <a:picLocks noChangeAspect="1"/>
          </p:cNvPicPr>
          <p:nvPr/>
        </p:nvPicPr>
        <p:blipFill>
          <a:blip r:embed="rId3"/>
          <a:stretch>
            <a:fillRect/>
          </a:stretch>
        </p:blipFill>
        <p:spPr>
          <a:xfrm>
            <a:off x="4352925" y="2983321"/>
            <a:ext cx="3486150" cy="2609850"/>
          </a:xfrm>
          <a:prstGeom prst="rect">
            <a:avLst/>
          </a:prstGeom>
          <a:ln>
            <a:solidFill>
              <a:schemeClr val="accent1"/>
            </a:solidFill>
          </a:ln>
        </p:spPr>
      </p:pic>
    </p:spTree>
    <p:extLst>
      <p:ext uri="{BB962C8B-B14F-4D97-AF65-F5344CB8AC3E}">
        <p14:creationId xmlns:p14="http://schemas.microsoft.com/office/powerpoint/2010/main" val="1182034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a:xfrm>
            <a:off x="1097280" y="286603"/>
            <a:ext cx="10403058" cy="1450757"/>
          </a:xfrm>
        </p:spPr>
        <p:txBody>
          <a:bodyPr/>
          <a:lstStyle/>
          <a:p>
            <a:r>
              <a:rPr lang="en-US" dirty="0"/>
              <a:t>Selection – Outsource Developer Bankrupt</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a:t>
            </a:r>
            <a:r>
              <a:rPr lang="en-US" sz="2200" dirty="0">
                <a:solidFill>
                  <a:srgbClr val="46424D"/>
                </a:solidFill>
                <a:latin typeface="Arial"/>
                <a:ea typeface="ＭＳ Ｐゴシック" charset="-128"/>
                <a:cs typeface="Arial"/>
              </a:rPr>
              <a:t>Software escrow agreement</a:t>
            </a:r>
          </a:p>
          <a:p>
            <a:pPr lvl="1" algn="l" defTabSz="457200" rtl="0" fontAlgn="base">
              <a:lnSpc>
                <a:spcPct val="100000"/>
              </a:lnSpc>
              <a:spcBef>
                <a:spcPts val="600"/>
              </a:spcBef>
              <a:spcAft>
                <a:spcPts val="600"/>
              </a:spcAft>
              <a:buClrTx/>
              <a:buFont typeface="Wingdings" panose="05000000000000000000" pitchFamily="2" charset="2"/>
              <a:buChar char="§"/>
              <a:defRPr/>
            </a:pPr>
            <a:r>
              <a:rPr lang="en-US" sz="2000" dirty="0">
                <a:solidFill>
                  <a:srgbClr val="46424D"/>
                </a:solidFill>
                <a:latin typeface="Arial"/>
                <a:ea typeface="ＭＳ Ｐゴシック" charset="-128"/>
                <a:cs typeface="Arial"/>
              </a:rPr>
              <a:t>A special agreement with the outsource developer in which a third party trusted by both us and the outsource developer will preserve the source code to give it for us if the outsource developer is not able to continue to give us maintenance. </a:t>
            </a:r>
            <a:endPar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algn="l" defTabSz="457200" rtl="0" fontAlgn="base">
              <a:lnSpc>
                <a:spcPct val="100000"/>
              </a:lnSpc>
              <a:spcBef>
                <a:spcPts val="600"/>
              </a:spcBef>
              <a:spcAft>
                <a:spcPts val="600"/>
              </a:spcAft>
              <a:buClrTx/>
              <a:buFont typeface="Wingdings" panose="05000000000000000000" pitchFamily="2" charset="2"/>
              <a:buChar char="§"/>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15</a:t>
            </a:fld>
            <a:endParaRPr lang="ar-SY"/>
          </a:p>
        </p:txBody>
      </p:sp>
      <p:pic>
        <p:nvPicPr>
          <p:cNvPr id="7" name="صورة 6">
            <a:extLst>
              <a:ext uri="{FF2B5EF4-FFF2-40B4-BE49-F238E27FC236}">
                <a16:creationId xmlns:a16="http://schemas.microsoft.com/office/drawing/2014/main" id="{665C15DA-F7A5-A058-23B1-5B05853AC93F}"/>
              </a:ext>
            </a:extLst>
          </p:cNvPr>
          <p:cNvPicPr>
            <a:picLocks noChangeAspect="1"/>
          </p:cNvPicPr>
          <p:nvPr/>
        </p:nvPicPr>
        <p:blipFill>
          <a:blip r:embed="rId3"/>
          <a:stretch>
            <a:fillRect/>
          </a:stretch>
        </p:blipFill>
        <p:spPr>
          <a:xfrm>
            <a:off x="4065746" y="3453057"/>
            <a:ext cx="4466126" cy="3118340"/>
          </a:xfrm>
          <a:prstGeom prst="rect">
            <a:avLst/>
          </a:prstGeom>
          <a:ln>
            <a:solidFill>
              <a:schemeClr val="accent1"/>
            </a:solidFill>
          </a:ln>
        </p:spPr>
      </p:pic>
    </p:spTree>
    <p:extLst>
      <p:ext uri="{BB962C8B-B14F-4D97-AF65-F5344CB8AC3E}">
        <p14:creationId xmlns:p14="http://schemas.microsoft.com/office/powerpoint/2010/main" val="188294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a:xfrm>
            <a:off x="1097280" y="286603"/>
            <a:ext cx="10403058" cy="1450757"/>
          </a:xfrm>
        </p:spPr>
        <p:txBody>
          <a:bodyPr/>
          <a:lstStyle/>
          <a:p>
            <a:r>
              <a:rPr lang="en-US" dirty="0"/>
              <a:t>Selection – How to Choose the Company?</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a:t>
            </a:r>
            <a:r>
              <a:rPr kumimoji="0" lang="en-US" sz="2200" b="0" i="0" u="none" strike="noStrike" kern="1200" cap="none" spc="0" normalizeH="0" baseline="0" noProof="0" dirty="0">
                <a:ln>
                  <a:noFill/>
                </a:ln>
                <a:solidFill>
                  <a:srgbClr val="46424D"/>
                </a:solidFill>
                <a:effectLst/>
                <a:uLnTx/>
                <a:uFillTx/>
                <a:latin typeface="Arial"/>
                <a:ea typeface="ＭＳ Ｐゴシック" charset="-128"/>
                <a:cs typeface="Arial"/>
              </a:rPr>
              <a:t>We don’t make the decision based on the cost only</a:t>
            </a:r>
          </a:p>
          <a:p>
            <a:pPr lvl="1" algn="l" defTabSz="457200" rtl="0" fontAlgn="base">
              <a:lnSpc>
                <a:spcPct val="100000"/>
              </a:lnSpc>
              <a:spcBef>
                <a:spcPts val="600"/>
              </a:spcBef>
              <a:spcAft>
                <a:spcPts val="600"/>
              </a:spcAft>
              <a:buClrTx/>
              <a:buFont typeface="Wingdings" panose="05000000000000000000" pitchFamily="2" charset="2"/>
              <a:buChar char="§"/>
              <a:defRPr/>
            </a:pPr>
            <a:r>
              <a:rPr lang="en-US" dirty="0">
                <a:solidFill>
                  <a:srgbClr val="46424D"/>
                </a:solidFill>
                <a:latin typeface="Arial"/>
                <a:ea typeface="ＭＳ Ｐゴシック" charset="-128"/>
                <a:cs typeface="Arial"/>
              </a:rPr>
              <a:t>Reliability</a:t>
            </a:r>
          </a:p>
          <a:p>
            <a:pPr lvl="1" algn="l" defTabSz="457200" rtl="0" fontAlgn="base">
              <a:lnSpc>
                <a:spcPct val="100000"/>
              </a:lnSpc>
              <a:spcBef>
                <a:spcPts val="600"/>
              </a:spcBef>
              <a:spcAft>
                <a:spcPts val="600"/>
              </a:spcAft>
              <a:buClrTx/>
              <a:buFont typeface="Wingdings" panose="05000000000000000000" pitchFamily="2" charset="2"/>
              <a:buChar char="§"/>
              <a:defRPr/>
            </a:pP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Escrow agreement</a:t>
            </a:r>
          </a:p>
          <a:p>
            <a:pPr lvl="1" algn="l" defTabSz="457200" rtl="0" fontAlgn="base">
              <a:lnSpc>
                <a:spcPct val="100000"/>
              </a:lnSpc>
              <a:spcBef>
                <a:spcPts val="600"/>
              </a:spcBef>
              <a:spcAft>
                <a:spcPts val="600"/>
              </a:spcAft>
              <a:buClrTx/>
              <a:buFont typeface="Wingdings" panose="05000000000000000000" pitchFamily="2" charset="2"/>
              <a:buChar char="§"/>
              <a:defRPr/>
            </a:pPr>
            <a:r>
              <a:rPr lang="en-US" dirty="0">
                <a:solidFill>
                  <a:srgbClr val="46424D"/>
                </a:solidFill>
                <a:latin typeface="Arial"/>
                <a:ea typeface="ＭＳ Ｐゴシック" charset="-128"/>
                <a:cs typeface="Arial"/>
              </a:rPr>
              <a:t>Help doing installation of the new system</a:t>
            </a:r>
          </a:p>
          <a:p>
            <a:pPr lvl="1" algn="l" defTabSz="457200" rtl="0" fontAlgn="base">
              <a:lnSpc>
                <a:spcPct val="100000"/>
              </a:lnSpc>
              <a:spcBef>
                <a:spcPts val="600"/>
              </a:spcBef>
              <a:spcAft>
                <a:spcPts val="600"/>
              </a:spcAft>
              <a:buClrTx/>
              <a:buFont typeface="Wingdings" panose="05000000000000000000" pitchFamily="2" charset="2"/>
              <a:buChar char="§"/>
              <a:defRPr/>
            </a:pP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User manuals</a:t>
            </a:r>
          </a:p>
          <a:p>
            <a:pPr lvl="1" algn="l" defTabSz="457200" rtl="0" fontAlgn="base">
              <a:lnSpc>
                <a:spcPct val="100000"/>
              </a:lnSpc>
              <a:spcBef>
                <a:spcPts val="600"/>
              </a:spcBef>
              <a:spcAft>
                <a:spcPts val="600"/>
              </a:spcAft>
              <a:buClrTx/>
              <a:buFont typeface="Wingdings" panose="05000000000000000000" pitchFamily="2" charset="2"/>
              <a:buChar char="§"/>
              <a:defRPr/>
            </a:pPr>
            <a:r>
              <a:rPr lang="en-US" dirty="0">
                <a:solidFill>
                  <a:srgbClr val="46424D"/>
                </a:solidFill>
                <a:latin typeface="Arial"/>
                <a:ea typeface="ＭＳ Ｐゴシック" charset="-128"/>
                <a:cs typeface="Arial"/>
              </a:rPr>
              <a:t>Training</a:t>
            </a: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16</a:t>
            </a:fld>
            <a:endParaRPr lang="ar-SY"/>
          </a:p>
        </p:txBody>
      </p:sp>
    </p:spTree>
    <p:extLst>
      <p:ext uri="{BB962C8B-B14F-4D97-AF65-F5344CB8AC3E}">
        <p14:creationId xmlns:p14="http://schemas.microsoft.com/office/powerpoint/2010/main" val="3754604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a:xfrm>
            <a:off x="1097279" y="286603"/>
            <a:ext cx="10600349" cy="1450757"/>
          </a:xfrm>
        </p:spPr>
        <p:txBody>
          <a:bodyPr/>
          <a:lstStyle/>
          <a:p>
            <a:r>
              <a:rPr lang="en-US" dirty="0"/>
              <a:t>Development and Configuration – Phase -4</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a:t>
            </a:r>
            <a:r>
              <a:rPr kumimoji="0" lang="en-US" sz="2200" b="0" i="0" u="none" strike="noStrike" kern="1200" cap="none" spc="0" normalizeH="0" baseline="0" noProof="0" dirty="0">
                <a:ln>
                  <a:noFill/>
                </a:ln>
                <a:solidFill>
                  <a:srgbClr val="46424D"/>
                </a:solidFill>
                <a:effectLst/>
                <a:uLnTx/>
                <a:uFillTx/>
                <a:latin typeface="Arial"/>
                <a:ea typeface="ＭＳ Ｐゴシック" charset="-128"/>
                <a:cs typeface="Arial"/>
              </a:rPr>
              <a:t>Development: </a:t>
            </a:r>
            <a:r>
              <a:rPr lang="en-US" sz="2200" dirty="0">
                <a:solidFill>
                  <a:srgbClr val="46424D"/>
                </a:solidFill>
                <a:latin typeface="Arial"/>
                <a:ea typeface="ＭＳ Ｐゴシック" charset="-128"/>
                <a:cs typeface="Arial"/>
              </a:rPr>
              <a:t>It is about </a:t>
            </a:r>
            <a:r>
              <a:rPr lang="en-US" sz="2200" dirty="0">
                <a:solidFill>
                  <a:srgbClr val="FF0000"/>
                </a:solidFill>
                <a:latin typeface="Arial"/>
                <a:ea typeface="ＭＳ Ｐゴシック" charset="-128"/>
                <a:cs typeface="Arial"/>
              </a:rPr>
              <a:t>testing</a:t>
            </a:r>
            <a:r>
              <a:rPr lang="en-US" sz="2200" dirty="0">
                <a:solidFill>
                  <a:srgbClr val="46424D"/>
                </a:solidFill>
                <a:latin typeface="Arial"/>
                <a:ea typeface="ＭＳ Ｐゴシック" charset="-128"/>
                <a:cs typeface="Arial"/>
              </a:rPr>
              <a:t> where we try to check whether there are any errors, any bugs within the system to solve before using it.</a:t>
            </a: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lang="en-US" sz="2200" dirty="0">
                <a:solidFill>
                  <a:srgbClr val="46424D"/>
                </a:solidFill>
                <a:latin typeface="Arial"/>
                <a:ea typeface="ＭＳ Ｐゴシック" charset="-128"/>
                <a:cs typeface="Arial"/>
              </a:rPr>
              <a:t> All testing done by IT people except acceptance testing done by users.</a:t>
            </a: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17</a:t>
            </a:fld>
            <a:endParaRPr lang="ar-SY"/>
          </a:p>
        </p:txBody>
      </p:sp>
      <p:pic>
        <p:nvPicPr>
          <p:cNvPr id="6" name="صورة 5">
            <a:extLst>
              <a:ext uri="{FF2B5EF4-FFF2-40B4-BE49-F238E27FC236}">
                <a16:creationId xmlns:a16="http://schemas.microsoft.com/office/drawing/2014/main" id="{82FED5C1-BB92-DE81-A1C5-621C5249A3B2}"/>
              </a:ext>
            </a:extLst>
          </p:cNvPr>
          <p:cNvPicPr>
            <a:picLocks noChangeAspect="1"/>
          </p:cNvPicPr>
          <p:nvPr/>
        </p:nvPicPr>
        <p:blipFill>
          <a:blip r:embed="rId3"/>
          <a:stretch>
            <a:fillRect/>
          </a:stretch>
        </p:blipFill>
        <p:spPr>
          <a:xfrm>
            <a:off x="4541093" y="3144644"/>
            <a:ext cx="3170774" cy="3081174"/>
          </a:xfrm>
          <a:prstGeom prst="rect">
            <a:avLst/>
          </a:prstGeom>
        </p:spPr>
      </p:pic>
    </p:spTree>
    <p:extLst>
      <p:ext uri="{BB962C8B-B14F-4D97-AF65-F5344CB8AC3E}">
        <p14:creationId xmlns:p14="http://schemas.microsoft.com/office/powerpoint/2010/main" val="129201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a:xfrm>
            <a:off x="1097279" y="286603"/>
            <a:ext cx="10600349" cy="1450757"/>
          </a:xfrm>
        </p:spPr>
        <p:txBody>
          <a:bodyPr/>
          <a:lstStyle/>
          <a:p>
            <a:r>
              <a:rPr lang="en-US" dirty="0"/>
              <a:t>Development and Configuration – Phase -4</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a:t>
            </a:r>
            <a:r>
              <a:rPr kumimoji="0" lang="en-US" sz="2200" b="0" i="0" u="none" strike="noStrike" kern="1200" cap="none" spc="0" normalizeH="0" baseline="0" noProof="0" dirty="0">
                <a:ln>
                  <a:noFill/>
                </a:ln>
                <a:solidFill>
                  <a:srgbClr val="46424D"/>
                </a:solidFill>
                <a:effectLst/>
                <a:uLnTx/>
                <a:uFillTx/>
                <a:latin typeface="Arial"/>
                <a:ea typeface="ＭＳ Ｐゴシック" charset="-128"/>
                <a:cs typeface="Arial"/>
              </a:rPr>
              <a:t>Development: </a:t>
            </a:r>
            <a:r>
              <a:rPr lang="en-US" sz="2200" dirty="0">
                <a:solidFill>
                  <a:srgbClr val="46424D"/>
                </a:solidFill>
                <a:latin typeface="Arial"/>
                <a:ea typeface="ＭＳ Ｐゴシック" charset="-128"/>
                <a:cs typeface="Arial"/>
              </a:rPr>
              <a:t>What are unit testing, integration testing and system testing?</a:t>
            </a: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18</a:t>
            </a:fld>
            <a:endParaRPr lang="ar-SY"/>
          </a:p>
        </p:txBody>
      </p:sp>
      <p:pic>
        <p:nvPicPr>
          <p:cNvPr id="7" name="صورة 6">
            <a:extLst>
              <a:ext uri="{FF2B5EF4-FFF2-40B4-BE49-F238E27FC236}">
                <a16:creationId xmlns:a16="http://schemas.microsoft.com/office/drawing/2014/main" id="{BA1AEE81-13C2-EA96-ED4D-0C14F96326A1}"/>
              </a:ext>
            </a:extLst>
          </p:cNvPr>
          <p:cNvPicPr>
            <a:picLocks noChangeAspect="1"/>
          </p:cNvPicPr>
          <p:nvPr/>
        </p:nvPicPr>
        <p:blipFill>
          <a:blip r:embed="rId3"/>
          <a:stretch>
            <a:fillRect/>
          </a:stretch>
        </p:blipFill>
        <p:spPr>
          <a:xfrm>
            <a:off x="1822082" y="2297151"/>
            <a:ext cx="3355820" cy="3907109"/>
          </a:xfrm>
          <a:prstGeom prst="rect">
            <a:avLst/>
          </a:prstGeom>
          <a:ln>
            <a:solidFill>
              <a:schemeClr val="accent1"/>
            </a:solidFill>
          </a:ln>
        </p:spPr>
      </p:pic>
      <p:pic>
        <p:nvPicPr>
          <p:cNvPr id="9" name="صورة 8">
            <a:extLst>
              <a:ext uri="{FF2B5EF4-FFF2-40B4-BE49-F238E27FC236}">
                <a16:creationId xmlns:a16="http://schemas.microsoft.com/office/drawing/2014/main" id="{E4201B6B-9B41-683F-CE7C-122D8C9C4AC4}"/>
              </a:ext>
            </a:extLst>
          </p:cNvPr>
          <p:cNvPicPr>
            <a:picLocks noChangeAspect="1"/>
          </p:cNvPicPr>
          <p:nvPr/>
        </p:nvPicPr>
        <p:blipFill>
          <a:blip r:embed="rId4"/>
          <a:stretch>
            <a:fillRect/>
          </a:stretch>
        </p:blipFill>
        <p:spPr>
          <a:xfrm>
            <a:off x="7014099" y="2297151"/>
            <a:ext cx="3355820" cy="3907109"/>
          </a:xfrm>
          <a:prstGeom prst="rect">
            <a:avLst/>
          </a:prstGeom>
          <a:ln>
            <a:solidFill>
              <a:schemeClr val="accent1"/>
            </a:solidFill>
          </a:ln>
        </p:spPr>
      </p:pic>
    </p:spTree>
    <p:extLst>
      <p:ext uri="{BB962C8B-B14F-4D97-AF65-F5344CB8AC3E}">
        <p14:creationId xmlns:p14="http://schemas.microsoft.com/office/powerpoint/2010/main" val="4018580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a:xfrm>
            <a:off x="1097279" y="286603"/>
            <a:ext cx="10600349" cy="1450757"/>
          </a:xfrm>
        </p:spPr>
        <p:txBody>
          <a:bodyPr/>
          <a:lstStyle/>
          <a:p>
            <a:r>
              <a:rPr lang="en-US" dirty="0"/>
              <a:t>Development and Configuration – Phase -4</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Development: </a:t>
            </a:r>
            <a:r>
              <a:rPr lang="en-US" sz="2200" dirty="0">
                <a:solidFill>
                  <a:srgbClr val="46424D"/>
                </a:solidFill>
                <a:latin typeface="Arial"/>
                <a:ea typeface="ＭＳ Ｐゴシック" charset="-128"/>
                <a:cs typeface="Arial"/>
              </a:rPr>
              <a:t>Different system testing</a:t>
            </a:r>
          </a:p>
          <a:p>
            <a:pPr lvl="1" algn="l" defTabSz="457200" rtl="0" fontAlgn="base">
              <a:lnSpc>
                <a:spcPct val="100000"/>
              </a:lnSpc>
              <a:spcBef>
                <a:spcPts val="600"/>
              </a:spcBef>
              <a:spcAft>
                <a:spcPts val="600"/>
              </a:spcAft>
              <a:buClrTx/>
              <a:buFont typeface="Wingdings" panose="05000000000000000000" pitchFamily="2" charset="2"/>
              <a:buChar char="§"/>
              <a:defRPr/>
            </a:pPr>
            <a:r>
              <a:rPr lang="en-US" dirty="0">
                <a:solidFill>
                  <a:srgbClr val="46424D"/>
                </a:solidFill>
                <a:latin typeface="Arial"/>
                <a:ea typeface="ＭＳ Ｐゴシック" charset="-128"/>
                <a:cs typeface="Arial"/>
              </a:rPr>
              <a:t>Recovery testing. E.g. system crash</a:t>
            </a:r>
          </a:p>
          <a:p>
            <a:pPr lvl="1" algn="l" defTabSz="457200" rtl="0" fontAlgn="base">
              <a:lnSpc>
                <a:spcPct val="100000"/>
              </a:lnSpc>
              <a:spcBef>
                <a:spcPts val="600"/>
              </a:spcBef>
              <a:spcAft>
                <a:spcPts val="600"/>
              </a:spcAft>
              <a:buClrTx/>
              <a:buFont typeface="Wingdings" panose="05000000000000000000" pitchFamily="2" charset="2"/>
              <a:buChar char="§"/>
              <a:defRPr/>
            </a:pPr>
            <a:r>
              <a:rPr lang="en-US" dirty="0">
                <a:solidFill>
                  <a:srgbClr val="46424D"/>
                </a:solidFill>
                <a:latin typeface="Arial"/>
                <a:ea typeface="ＭＳ Ｐゴシック" charset="-128"/>
                <a:cs typeface="Arial"/>
              </a:rPr>
              <a:t>Security testing</a:t>
            </a:r>
          </a:p>
          <a:p>
            <a:pPr lvl="1" algn="l" defTabSz="457200" rtl="0" fontAlgn="base">
              <a:lnSpc>
                <a:spcPct val="100000"/>
              </a:lnSpc>
              <a:spcBef>
                <a:spcPts val="600"/>
              </a:spcBef>
              <a:spcAft>
                <a:spcPts val="600"/>
              </a:spcAft>
              <a:buClrTx/>
              <a:buFont typeface="Wingdings" panose="05000000000000000000" pitchFamily="2" charset="2"/>
              <a:buChar char="§"/>
              <a:defRPr/>
            </a:pPr>
            <a:r>
              <a:rPr lang="en-US" dirty="0">
                <a:solidFill>
                  <a:srgbClr val="46424D"/>
                </a:solidFill>
                <a:latin typeface="Arial"/>
                <a:ea typeface="ＭＳ Ｐゴシック" charset="-128"/>
                <a:cs typeface="Arial"/>
              </a:rPr>
              <a:t>Volume testing</a:t>
            </a:r>
          </a:p>
          <a:p>
            <a:pPr lvl="1" algn="l" defTabSz="457200" rtl="0" fontAlgn="base">
              <a:lnSpc>
                <a:spcPct val="100000"/>
              </a:lnSpc>
              <a:spcBef>
                <a:spcPts val="600"/>
              </a:spcBef>
              <a:spcAft>
                <a:spcPts val="600"/>
              </a:spcAft>
              <a:buClrTx/>
              <a:buFont typeface="Wingdings" panose="05000000000000000000" pitchFamily="2" charset="2"/>
              <a:buChar char="§"/>
              <a:defRPr/>
            </a:pPr>
            <a:r>
              <a:rPr lang="en-US" dirty="0">
                <a:solidFill>
                  <a:srgbClr val="46424D"/>
                </a:solidFill>
                <a:latin typeface="Arial"/>
                <a:ea typeface="ＭＳ Ｐゴシック" charset="-128"/>
                <a:cs typeface="Arial"/>
              </a:rPr>
              <a:t>Stress testing. E.g. maximum system traffic</a:t>
            </a:r>
          </a:p>
          <a:p>
            <a:pPr lvl="1" algn="l" defTabSz="457200" rtl="0" fontAlgn="base">
              <a:lnSpc>
                <a:spcPct val="100000"/>
              </a:lnSpc>
              <a:spcBef>
                <a:spcPts val="600"/>
              </a:spcBef>
              <a:spcAft>
                <a:spcPts val="600"/>
              </a:spcAft>
              <a:buClrTx/>
              <a:buFont typeface="Wingdings" panose="05000000000000000000" pitchFamily="2" charset="2"/>
              <a:buChar char="§"/>
              <a:defRPr/>
            </a:pPr>
            <a:r>
              <a:rPr lang="en-US" dirty="0">
                <a:solidFill>
                  <a:srgbClr val="46424D"/>
                </a:solidFill>
                <a:latin typeface="Arial"/>
                <a:ea typeface="ＭＳ Ｐゴシック" charset="-128"/>
                <a:cs typeface="Arial"/>
              </a:rPr>
              <a:t>Performance testing. E.g. benchmark</a:t>
            </a:r>
          </a:p>
          <a:p>
            <a:pPr algn="l" defTabSz="457200" rtl="0" fontAlgn="base">
              <a:lnSpc>
                <a:spcPct val="100000"/>
              </a:lnSpc>
              <a:spcBef>
                <a:spcPts val="600"/>
              </a:spcBef>
              <a:spcAft>
                <a:spcPts val="600"/>
              </a:spcAft>
              <a:buClrTx/>
              <a:buFont typeface="Wingdings" panose="05000000000000000000" pitchFamily="2" charset="2"/>
              <a:buChar char="q"/>
              <a:defRPr/>
            </a:pPr>
            <a:r>
              <a:rPr lang="en-US" dirty="0">
                <a:solidFill>
                  <a:srgbClr val="46424D"/>
                </a:solidFill>
                <a:latin typeface="Arial"/>
                <a:ea typeface="ＭＳ Ｐゴシック" charset="-128"/>
                <a:cs typeface="Arial"/>
              </a:rPr>
              <a:t> </a:t>
            </a:r>
            <a:r>
              <a:rPr lang="en-US" sz="2200" dirty="0">
                <a:solidFill>
                  <a:srgbClr val="46424D"/>
                </a:solidFill>
                <a:latin typeface="Arial"/>
                <a:ea typeface="ＭＳ Ｐゴシック" charset="-128"/>
                <a:cs typeface="Arial"/>
              </a:rPr>
              <a:t>Final acceptance testing: done by users </a:t>
            </a:r>
          </a:p>
          <a:p>
            <a:pPr algn="l" defTabSz="457200" rtl="0" fontAlgn="base">
              <a:lnSpc>
                <a:spcPct val="100000"/>
              </a:lnSpc>
              <a:spcBef>
                <a:spcPts val="600"/>
              </a:spcBef>
              <a:spcAft>
                <a:spcPts val="600"/>
              </a:spcAft>
              <a:buClrTx/>
              <a:buSzTx/>
              <a:buFont typeface="Wingdings" panose="05000000000000000000" pitchFamily="2" charset="2"/>
              <a:buChar char="q"/>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a:t>
            </a:r>
            <a:r>
              <a:rPr kumimoji="0" lang="en-US" sz="2200" b="0" i="0" u="none" strike="noStrike" kern="1200" cap="none" spc="0" normalizeH="0" baseline="0" noProof="0" dirty="0">
                <a:ln>
                  <a:noFill/>
                </a:ln>
                <a:solidFill>
                  <a:srgbClr val="46424D"/>
                </a:solidFill>
                <a:effectLst/>
                <a:uLnTx/>
                <a:uFillTx/>
                <a:latin typeface="Arial"/>
                <a:ea typeface="ＭＳ Ｐゴシック" charset="-128"/>
                <a:cs typeface="Arial"/>
              </a:rPr>
              <a:t>Configuration is occur in the case of outsourcing where sometimes some controls may not be implemented, so, package should be configured to implement what controls we want.</a:t>
            </a:r>
            <a:endParaRPr lang="en-US" sz="2200" dirty="0">
              <a:solidFill>
                <a:srgbClr val="46424D"/>
              </a:solidFill>
              <a:latin typeface="Arial"/>
              <a:ea typeface="ＭＳ Ｐゴシック" charset="-128"/>
              <a:cs typeface="Arial"/>
            </a:endParaRP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19</a:t>
            </a:fld>
            <a:endParaRPr lang="ar-SY"/>
          </a:p>
        </p:txBody>
      </p:sp>
    </p:spTree>
    <p:extLst>
      <p:ext uri="{BB962C8B-B14F-4D97-AF65-F5344CB8AC3E}">
        <p14:creationId xmlns:p14="http://schemas.microsoft.com/office/powerpoint/2010/main" val="428873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9021D1-59C4-8CCD-9FA9-8CA7E3232653}"/>
              </a:ext>
            </a:extLst>
          </p:cNvPr>
          <p:cNvSpPr>
            <a:spLocks noGrp="1"/>
          </p:cNvSpPr>
          <p:nvPr>
            <p:ph type="title"/>
          </p:nvPr>
        </p:nvSpPr>
        <p:spPr/>
        <p:txBody>
          <a:bodyPr/>
          <a:lstStyle/>
          <a:p>
            <a:r>
              <a:rPr lang="en-US" dirty="0"/>
              <a:t>Course Topics</a:t>
            </a:r>
            <a:endParaRPr lang="ar-SY" dirty="0"/>
          </a:p>
        </p:txBody>
      </p:sp>
      <p:sp>
        <p:nvSpPr>
          <p:cNvPr id="3" name="عنصر نائب للمحتوى 2">
            <a:extLst>
              <a:ext uri="{FF2B5EF4-FFF2-40B4-BE49-F238E27FC236}">
                <a16:creationId xmlns:a16="http://schemas.microsoft.com/office/drawing/2014/main" id="{094C1D13-9ACC-3421-D06B-9A48D8A4C4B0}"/>
              </a:ext>
            </a:extLst>
          </p:cNvPr>
          <p:cNvSpPr>
            <a:spLocks noGrp="1"/>
          </p:cNvSpPr>
          <p:nvPr>
            <p:ph idx="1"/>
          </p:nvPr>
        </p:nvSpPr>
        <p:spPr>
          <a:xfrm>
            <a:off x="1097280" y="1845733"/>
            <a:ext cx="10058400" cy="4473005"/>
          </a:xfrm>
        </p:spPr>
        <p:txBody>
          <a:bodyPr>
            <a:noAutofit/>
          </a:bodyPr>
          <a:lstStyle/>
          <a:p>
            <a:pPr algn="l" rtl="0"/>
            <a:r>
              <a:rPr lang="en-US" sz="2200" b="0" i="0" u="none" strike="noStrike" baseline="0" dirty="0">
                <a:solidFill>
                  <a:srgbClr val="00B050"/>
                </a:solidFill>
                <a:latin typeface="Georgia" panose="02040502050405020303" pitchFamily="18" charset="0"/>
              </a:rPr>
              <a:t>• Introduction to Information Systems (IS) Auditing</a:t>
            </a:r>
          </a:p>
          <a:p>
            <a:pPr lvl="1" algn="l" rtl="0"/>
            <a:r>
              <a:rPr lang="en-US" dirty="0">
                <a:solidFill>
                  <a:srgbClr val="00B050"/>
                </a:solidFill>
                <a:latin typeface="Georgia" panose="02040502050405020303" pitchFamily="18" charset="0"/>
              </a:rPr>
              <a:t>Risk in Information Systems</a:t>
            </a:r>
          </a:p>
          <a:p>
            <a:pPr lvl="1" algn="l" rtl="0"/>
            <a:r>
              <a:rPr lang="en-US" b="0" i="0" u="none" strike="noStrike" baseline="0" dirty="0">
                <a:solidFill>
                  <a:srgbClr val="00B050"/>
                </a:solidFill>
                <a:latin typeface="Georgia" panose="02040502050405020303" pitchFamily="18" charset="0"/>
              </a:rPr>
              <a:t>Internal Controls of Information Systems</a:t>
            </a:r>
          </a:p>
          <a:p>
            <a:pPr algn="l" rtl="0"/>
            <a:r>
              <a:rPr lang="en-US" sz="2200" b="0" i="0" u="none" strike="noStrike" baseline="0" dirty="0">
                <a:solidFill>
                  <a:srgbClr val="A14DA4"/>
                </a:solidFill>
                <a:latin typeface="Georgia" panose="02040502050405020303" pitchFamily="18" charset="0"/>
              </a:rPr>
              <a:t>• </a:t>
            </a:r>
            <a:r>
              <a:rPr lang="en-US" sz="2200" b="0" i="0" u="none" strike="noStrike" baseline="0" dirty="0">
                <a:solidFill>
                  <a:srgbClr val="00B050"/>
                </a:solidFill>
                <a:latin typeface="Georgia" panose="02040502050405020303" pitchFamily="18" charset="0"/>
              </a:rPr>
              <a:t>IS Auditing Procedure</a:t>
            </a:r>
            <a:endParaRPr lang="en-US" sz="2000" b="0" i="0" u="none" strike="noStrike" baseline="0" dirty="0">
              <a:solidFill>
                <a:srgbClr val="00B050"/>
              </a:solidFill>
              <a:latin typeface="Georgia" panose="02040502050405020303" pitchFamily="18" charset="0"/>
            </a:endParaRPr>
          </a:p>
          <a:p>
            <a:pPr algn="l" rtl="0"/>
            <a:r>
              <a:rPr lang="en-US" sz="2200" b="0" i="0" u="none" strike="noStrike" baseline="0" dirty="0">
                <a:solidFill>
                  <a:srgbClr val="A14DA4"/>
                </a:solidFill>
                <a:latin typeface="Georgia" panose="02040502050405020303" pitchFamily="18" charset="0"/>
              </a:rPr>
              <a:t>• </a:t>
            </a:r>
            <a:r>
              <a:rPr lang="en-US" sz="2200" b="0" i="0" u="none" strike="noStrike" baseline="0" dirty="0">
                <a:solidFill>
                  <a:srgbClr val="FFC000"/>
                </a:solidFill>
                <a:latin typeface="Georgia" panose="02040502050405020303" pitchFamily="18" charset="0"/>
              </a:rPr>
              <a:t>Business Application Development and the Roles of IS Auditors</a:t>
            </a:r>
          </a:p>
          <a:p>
            <a:pPr lvl="1" algn="l" rtl="0"/>
            <a:r>
              <a:rPr lang="en-US" dirty="0">
                <a:solidFill>
                  <a:srgbClr val="FFC000"/>
                </a:solidFill>
                <a:latin typeface="Georgia" panose="02040502050405020303" pitchFamily="18" charset="0"/>
              </a:rPr>
              <a:t>Business Application Development Process</a:t>
            </a:r>
          </a:p>
          <a:p>
            <a:pPr lvl="1" algn="l" rtl="0"/>
            <a:r>
              <a:rPr lang="en-US" b="0" i="0" u="none" strike="noStrike" baseline="0" dirty="0">
                <a:solidFill>
                  <a:srgbClr val="000000"/>
                </a:solidFill>
                <a:latin typeface="Georgia" panose="02040502050405020303" pitchFamily="18" charset="0"/>
              </a:rPr>
              <a:t>Risk of </a:t>
            </a:r>
            <a:r>
              <a:rPr lang="en-US" dirty="0">
                <a:solidFill>
                  <a:srgbClr val="000000"/>
                </a:solidFill>
                <a:latin typeface="Georgia" panose="02040502050405020303" pitchFamily="18" charset="0"/>
              </a:rPr>
              <a:t>Business Application Development</a:t>
            </a:r>
          </a:p>
          <a:p>
            <a:pPr lvl="1" algn="l" rtl="0"/>
            <a:r>
              <a:rPr lang="en-US" b="0" i="0" u="none" strike="noStrike" baseline="0" dirty="0">
                <a:solidFill>
                  <a:srgbClr val="000000"/>
                </a:solidFill>
                <a:latin typeface="Georgia" panose="02040502050405020303" pitchFamily="18" charset="0"/>
              </a:rPr>
              <a:t>Rol</a:t>
            </a:r>
            <a:r>
              <a:rPr lang="en-US" dirty="0">
                <a:solidFill>
                  <a:srgbClr val="000000"/>
                </a:solidFill>
                <a:latin typeface="Georgia" panose="02040502050405020303" pitchFamily="18" charset="0"/>
              </a:rPr>
              <a:t>e of IS Auditors in Business Application Development</a:t>
            </a:r>
          </a:p>
          <a:p>
            <a:pPr algn="l" rtl="0"/>
            <a:r>
              <a:rPr lang="en-US" sz="2000" b="0" i="0" u="none" strike="noStrike" baseline="0" dirty="0">
                <a:solidFill>
                  <a:srgbClr val="A14DA4"/>
                </a:solidFill>
                <a:latin typeface="Georgia" panose="02040502050405020303" pitchFamily="18" charset="0"/>
              </a:rPr>
              <a:t>• </a:t>
            </a:r>
            <a:r>
              <a:rPr lang="en-US" sz="2000" b="0" i="0" u="none" strike="noStrike" baseline="0" dirty="0">
                <a:solidFill>
                  <a:schemeClr val="tx1"/>
                </a:solidFill>
                <a:latin typeface="Georgia" panose="02040502050405020303" pitchFamily="18" charset="0"/>
              </a:rPr>
              <a:t>IS Maintenance and Controls</a:t>
            </a:r>
          </a:p>
          <a:p>
            <a:pPr lvl="1" algn="l" rtl="0"/>
            <a:r>
              <a:rPr lang="en-US" dirty="0">
                <a:solidFill>
                  <a:schemeClr val="tx1"/>
                </a:solidFill>
                <a:latin typeface="Georgia" panose="02040502050405020303" pitchFamily="18" charset="0"/>
              </a:rPr>
              <a:t>IS Maintenance Practices</a:t>
            </a:r>
          </a:p>
          <a:p>
            <a:pPr lvl="1" algn="l" rtl="0"/>
            <a:r>
              <a:rPr lang="en-US" dirty="0">
                <a:solidFill>
                  <a:schemeClr val="tx1"/>
                </a:solidFill>
                <a:latin typeface="Georgia" panose="02040502050405020303" pitchFamily="18" charset="0"/>
              </a:rPr>
              <a:t>Change Management</a:t>
            </a:r>
          </a:p>
          <a:p>
            <a:pPr lvl="1" algn="l" rtl="0"/>
            <a:r>
              <a:rPr lang="en-US" b="0" i="0" u="none" strike="noStrike" baseline="0" dirty="0">
                <a:solidFill>
                  <a:schemeClr val="tx1"/>
                </a:solidFill>
                <a:latin typeface="Georgia" panose="02040502050405020303" pitchFamily="18" charset="0"/>
              </a:rPr>
              <a:t>IS Controls</a:t>
            </a:r>
          </a:p>
        </p:txBody>
      </p:sp>
      <p:sp>
        <p:nvSpPr>
          <p:cNvPr id="6" name="عنصر نائب لرقم الشريحة 5">
            <a:extLst>
              <a:ext uri="{FF2B5EF4-FFF2-40B4-BE49-F238E27FC236}">
                <a16:creationId xmlns:a16="http://schemas.microsoft.com/office/drawing/2014/main" id="{CA1DAE88-12EF-D0DE-5A2C-C1C09A0984AD}"/>
              </a:ext>
            </a:extLst>
          </p:cNvPr>
          <p:cNvSpPr>
            <a:spLocks noGrp="1"/>
          </p:cNvSpPr>
          <p:nvPr>
            <p:ph type="sldNum" sz="quarter" idx="12"/>
          </p:nvPr>
        </p:nvSpPr>
        <p:spPr/>
        <p:txBody>
          <a:bodyPr/>
          <a:lstStyle/>
          <a:p>
            <a:fld id="{9A21766B-718F-40A4-8B9D-6B0440A73622}" type="slidenum">
              <a:rPr lang="ar-SY" smtClean="0"/>
              <a:t>2</a:t>
            </a:fld>
            <a:endParaRPr lang="ar-SY"/>
          </a:p>
        </p:txBody>
      </p:sp>
    </p:spTree>
    <p:extLst>
      <p:ext uri="{BB962C8B-B14F-4D97-AF65-F5344CB8AC3E}">
        <p14:creationId xmlns:p14="http://schemas.microsoft.com/office/powerpoint/2010/main" val="1416565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a:xfrm>
            <a:off x="1097279" y="286603"/>
            <a:ext cx="10600349" cy="1450757"/>
          </a:xfrm>
        </p:spPr>
        <p:txBody>
          <a:bodyPr/>
          <a:lstStyle/>
          <a:p>
            <a:r>
              <a:rPr lang="en-US" dirty="0"/>
              <a:t>Input/Output Controls</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What are input controls?</a:t>
            </a:r>
          </a:p>
          <a:p>
            <a:pPr lvl="1" algn="l" defTabSz="457200" rtl="0" fontAlgn="base">
              <a:lnSpc>
                <a:spcPct val="100000"/>
              </a:lnSpc>
              <a:spcBef>
                <a:spcPts val="600"/>
              </a:spcBef>
              <a:spcAft>
                <a:spcPts val="600"/>
              </a:spcAft>
              <a:buClrTx/>
              <a:buFont typeface="Wingdings" panose="05000000000000000000" pitchFamily="2" charset="2"/>
              <a:buChar char="§"/>
              <a:defRPr/>
            </a:pPr>
            <a:r>
              <a:rPr lang="en-GB" dirty="0">
                <a:solidFill>
                  <a:srgbClr val="46424D"/>
                </a:solidFill>
                <a:latin typeface="Arial"/>
                <a:ea typeface="ＭＳ Ｐゴシック" charset="-128"/>
                <a:cs typeface="Arial"/>
              </a:rPr>
              <a:t>Input control procedures must ensure that every transaction to be processed is received, processed and recorded accurately and completely.</a:t>
            </a:r>
          </a:p>
          <a:p>
            <a:pPr lvl="1" algn="l" defTabSz="457200" rtl="0" fontAlgn="base">
              <a:lnSpc>
                <a:spcPct val="100000"/>
              </a:lnSpc>
              <a:spcBef>
                <a:spcPts val="600"/>
              </a:spcBef>
              <a:spcAft>
                <a:spcPts val="600"/>
              </a:spcAft>
              <a:buClrTx/>
              <a:buFont typeface="Wingdings" panose="05000000000000000000" pitchFamily="2" charset="2"/>
              <a:buChar char="§"/>
              <a:defRPr/>
            </a:pPr>
            <a:r>
              <a:rPr lang="en-GB" dirty="0">
                <a:solidFill>
                  <a:srgbClr val="46424D"/>
                </a:solidFill>
                <a:latin typeface="Arial"/>
                <a:ea typeface="ＭＳ Ｐゴシック" charset="-128"/>
                <a:cs typeface="Arial"/>
              </a:rPr>
              <a:t>These controls should ensure that only valid and authorized information is input and that these transactions are only processed once.</a:t>
            </a:r>
          </a:p>
          <a:p>
            <a:pPr lvl="1" algn="l" defTabSz="457200" rtl="0" fontAlgn="base">
              <a:lnSpc>
                <a:spcPct val="100000"/>
              </a:lnSpc>
              <a:spcBef>
                <a:spcPts val="600"/>
              </a:spcBef>
              <a:spcAft>
                <a:spcPts val="600"/>
              </a:spcAft>
              <a:buClrTx/>
              <a:buFont typeface="Wingdings" panose="05000000000000000000" pitchFamily="2" charset="2"/>
              <a:buChar char="§"/>
              <a:defRPr/>
            </a:pPr>
            <a:r>
              <a:rPr lang="en-GB" dirty="0">
                <a:solidFill>
                  <a:srgbClr val="46424D"/>
                </a:solidFill>
                <a:latin typeface="Arial"/>
                <a:ea typeface="ＭＳ Ｐゴシック" charset="-128"/>
                <a:cs typeface="Arial"/>
              </a:rPr>
              <a:t>Think of processed once like coupons???</a:t>
            </a: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20</a:t>
            </a:fld>
            <a:endParaRPr lang="ar-SY"/>
          </a:p>
        </p:txBody>
      </p:sp>
    </p:spTree>
    <p:extLst>
      <p:ext uri="{BB962C8B-B14F-4D97-AF65-F5344CB8AC3E}">
        <p14:creationId xmlns:p14="http://schemas.microsoft.com/office/powerpoint/2010/main" val="2609059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a:xfrm>
            <a:off x="1097279" y="286603"/>
            <a:ext cx="10600349" cy="1450757"/>
          </a:xfrm>
        </p:spPr>
        <p:txBody>
          <a:bodyPr/>
          <a:lstStyle/>
          <a:p>
            <a:r>
              <a:rPr lang="en-US" dirty="0"/>
              <a:t>Input/Output Controls</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What are the purposes of data validation and editing procedures?</a:t>
            </a: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21</a:t>
            </a:fld>
            <a:endParaRPr lang="ar-SY"/>
          </a:p>
        </p:txBody>
      </p:sp>
      <p:pic>
        <p:nvPicPr>
          <p:cNvPr id="6" name="صورة 5">
            <a:extLst>
              <a:ext uri="{FF2B5EF4-FFF2-40B4-BE49-F238E27FC236}">
                <a16:creationId xmlns:a16="http://schemas.microsoft.com/office/drawing/2014/main" id="{9F9A9F87-E905-C248-75E3-6707E83F51DD}"/>
              </a:ext>
            </a:extLst>
          </p:cNvPr>
          <p:cNvPicPr>
            <a:picLocks noChangeAspect="1"/>
          </p:cNvPicPr>
          <p:nvPr/>
        </p:nvPicPr>
        <p:blipFill>
          <a:blip r:embed="rId2"/>
          <a:stretch>
            <a:fillRect/>
          </a:stretch>
        </p:blipFill>
        <p:spPr>
          <a:xfrm>
            <a:off x="3075355" y="2308303"/>
            <a:ext cx="6041290" cy="3864898"/>
          </a:xfrm>
          <a:prstGeom prst="rect">
            <a:avLst/>
          </a:prstGeom>
          <a:ln>
            <a:solidFill>
              <a:schemeClr val="accent1"/>
            </a:solidFill>
          </a:ln>
        </p:spPr>
      </p:pic>
    </p:spTree>
    <p:extLst>
      <p:ext uri="{BB962C8B-B14F-4D97-AF65-F5344CB8AC3E}">
        <p14:creationId xmlns:p14="http://schemas.microsoft.com/office/powerpoint/2010/main" val="1955077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a:xfrm>
            <a:off x="1097279" y="286603"/>
            <a:ext cx="10600349" cy="1450757"/>
          </a:xfrm>
        </p:spPr>
        <p:txBody>
          <a:bodyPr/>
          <a:lstStyle/>
          <a:p>
            <a:r>
              <a:rPr lang="en-US" dirty="0"/>
              <a:t>Input/Output Controls</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What are the purposes of data validation and editing procedures?</a:t>
            </a: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22</a:t>
            </a:fld>
            <a:endParaRPr lang="ar-SY"/>
          </a:p>
        </p:txBody>
      </p:sp>
      <p:pic>
        <p:nvPicPr>
          <p:cNvPr id="7" name="صورة 6">
            <a:extLst>
              <a:ext uri="{FF2B5EF4-FFF2-40B4-BE49-F238E27FC236}">
                <a16:creationId xmlns:a16="http://schemas.microsoft.com/office/drawing/2014/main" id="{EAECBFC9-FA03-B5E9-74BE-E0D38C2C3A7C}"/>
              </a:ext>
            </a:extLst>
          </p:cNvPr>
          <p:cNvPicPr>
            <a:picLocks noChangeAspect="1"/>
          </p:cNvPicPr>
          <p:nvPr/>
        </p:nvPicPr>
        <p:blipFill>
          <a:blip r:embed="rId2"/>
          <a:stretch>
            <a:fillRect/>
          </a:stretch>
        </p:blipFill>
        <p:spPr>
          <a:xfrm>
            <a:off x="3177285" y="2375210"/>
            <a:ext cx="5531817" cy="3724507"/>
          </a:xfrm>
          <a:prstGeom prst="rect">
            <a:avLst/>
          </a:prstGeom>
          <a:ln>
            <a:solidFill>
              <a:schemeClr val="accent1"/>
            </a:solidFill>
          </a:ln>
        </p:spPr>
      </p:pic>
    </p:spTree>
    <p:extLst>
      <p:ext uri="{BB962C8B-B14F-4D97-AF65-F5344CB8AC3E}">
        <p14:creationId xmlns:p14="http://schemas.microsoft.com/office/powerpoint/2010/main" val="438099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a:xfrm>
            <a:off x="1097279" y="286603"/>
            <a:ext cx="10600349" cy="1450757"/>
          </a:xfrm>
        </p:spPr>
        <p:txBody>
          <a:bodyPr/>
          <a:lstStyle/>
          <a:p>
            <a:r>
              <a:rPr lang="en-US" dirty="0"/>
              <a:t>Input/Output Controls</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What are the data validation types?</a:t>
            </a: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23</a:t>
            </a:fld>
            <a:endParaRPr lang="ar-SY"/>
          </a:p>
        </p:txBody>
      </p:sp>
      <p:pic>
        <p:nvPicPr>
          <p:cNvPr id="9" name="صورة 8">
            <a:extLst>
              <a:ext uri="{FF2B5EF4-FFF2-40B4-BE49-F238E27FC236}">
                <a16:creationId xmlns:a16="http://schemas.microsoft.com/office/drawing/2014/main" id="{B6B2B2D0-C6C0-2319-8D87-94F00B0E801E}"/>
              </a:ext>
            </a:extLst>
          </p:cNvPr>
          <p:cNvPicPr>
            <a:picLocks noChangeAspect="1"/>
          </p:cNvPicPr>
          <p:nvPr/>
        </p:nvPicPr>
        <p:blipFill>
          <a:blip r:embed="rId3"/>
          <a:stretch>
            <a:fillRect/>
          </a:stretch>
        </p:blipFill>
        <p:spPr>
          <a:xfrm>
            <a:off x="4151529" y="2252546"/>
            <a:ext cx="3888941" cy="4054469"/>
          </a:xfrm>
          <a:prstGeom prst="rect">
            <a:avLst/>
          </a:prstGeom>
          <a:ln>
            <a:solidFill>
              <a:schemeClr val="accent1"/>
            </a:solidFill>
          </a:ln>
        </p:spPr>
      </p:pic>
    </p:spTree>
    <p:extLst>
      <p:ext uri="{BB962C8B-B14F-4D97-AF65-F5344CB8AC3E}">
        <p14:creationId xmlns:p14="http://schemas.microsoft.com/office/powerpoint/2010/main" val="3691227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a:xfrm>
            <a:off x="1097279" y="286603"/>
            <a:ext cx="10600349" cy="1450757"/>
          </a:xfrm>
        </p:spPr>
        <p:txBody>
          <a:bodyPr/>
          <a:lstStyle/>
          <a:p>
            <a:r>
              <a:rPr lang="en-US" dirty="0"/>
              <a:t>Input/Output Controls</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What are the data validation types?</a:t>
            </a: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24</a:t>
            </a:fld>
            <a:endParaRPr lang="ar-SY"/>
          </a:p>
        </p:txBody>
      </p:sp>
      <p:pic>
        <p:nvPicPr>
          <p:cNvPr id="6" name="صورة 5">
            <a:extLst>
              <a:ext uri="{FF2B5EF4-FFF2-40B4-BE49-F238E27FC236}">
                <a16:creationId xmlns:a16="http://schemas.microsoft.com/office/drawing/2014/main" id="{FF681A1B-FF93-0E0E-17C4-D623BA74FF53}"/>
              </a:ext>
            </a:extLst>
          </p:cNvPr>
          <p:cNvPicPr>
            <a:picLocks noChangeAspect="1"/>
          </p:cNvPicPr>
          <p:nvPr/>
        </p:nvPicPr>
        <p:blipFill>
          <a:blip r:embed="rId2"/>
          <a:stretch>
            <a:fillRect/>
          </a:stretch>
        </p:blipFill>
        <p:spPr>
          <a:xfrm>
            <a:off x="4059508" y="2319454"/>
            <a:ext cx="4072983" cy="3891311"/>
          </a:xfrm>
          <a:prstGeom prst="rect">
            <a:avLst/>
          </a:prstGeom>
          <a:ln>
            <a:solidFill>
              <a:schemeClr val="accent1"/>
            </a:solidFill>
          </a:ln>
        </p:spPr>
      </p:pic>
    </p:spTree>
    <p:extLst>
      <p:ext uri="{BB962C8B-B14F-4D97-AF65-F5344CB8AC3E}">
        <p14:creationId xmlns:p14="http://schemas.microsoft.com/office/powerpoint/2010/main" val="326887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a:xfrm>
            <a:off x="1097279" y="286603"/>
            <a:ext cx="10600349" cy="1450757"/>
          </a:xfrm>
        </p:spPr>
        <p:txBody>
          <a:bodyPr/>
          <a:lstStyle/>
          <a:p>
            <a:r>
              <a:rPr lang="en-US" dirty="0"/>
              <a:t>Input/Output Controls</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What are the data validation types?</a:t>
            </a: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25</a:t>
            </a:fld>
            <a:endParaRPr lang="ar-SY"/>
          </a:p>
        </p:txBody>
      </p:sp>
      <p:pic>
        <p:nvPicPr>
          <p:cNvPr id="7" name="صورة 6">
            <a:extLst>
              <a:ext uri="{FF2B5EF4-FFF2-40B4-BE49-F238E27FC236}">
                <a16:creationId xmlns:a16="http://schemas.microsoft.com/office/drawing/2014/main" id="{553589FE-8851-BC65-69AC-45E5D7F28D5C}"/>
              </a:ext>
            </a:extLst>
          </p:cNvPr>
          <p:cNvPicPr>
            <a:picLocks noChangeAspect="1"/>
          </p:cNvPicPr>
          <p:nvPr/>
        </p:nvPicPr>
        <p:blipFill>
          <a:blip r:embed="rId2"/>
          <a:stretch>
            <a:fillRect/>
          </a:stretch>
        </p:blipFill>
        <p:spPr>
          <a:xfrm>
            <a:off x="4059508" y="2319454"/>
            <a:ext cx="4072983" cy="3891311"/>
          </a:xfrm>
          <a:prstGeom prst="rect">
            <a:avLst/>
          </a:prstGeom>
          <a:ln>
            <a:solidFill>
              <a:schemeClr val="accent1"/>
            </a:solidFill>
          </a:ln>
        </p:spPr>
      </p:pic>
    </p:spTree>
    <p:extLst>
      <p:ext uri="{BB962C8B-B14F-4D97-AF65-F5344CB8AC3E}">
        <p14:creationId xmlns:p14="http://schemas.microsoft.com/office/powerpoint/2010/main" val="179023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a:xfrm>
            <a:off x="1097279" y="286603"/>
            <a:ext cx="10600349" cy="1450757"/>
          </a:xfrm>
        </p:spPr>
        <p:txBody>
          <a:bodyPr/>
          <a:lstStyle/>
          <a:p>
            <a:r>
              <a:rPr lang="en-US" dirty="0"/>
              <a:t>Input/Output Controls</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What are the data validation types?</a:t>
            </a: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26</a:t>
            </a:fld>
            <a:endParaRPr lang="ar-SY"/>
          </a:p>
        </p:txBody>
      </p:sp>
      <p:pic>
        <p:nvPicPr>
          <p:cNvPr id="6" name="صورة 5">
            <a:extLst>
              <a:ext uri="{FF2B5EF4-FFF2-40B4-BE49-F238E27FC236}">
                <a16:creationId xmlns:a16="http://schemas.microsoft.com/office/drawing/2014/main" id="{4ADDA634-9267-3EE9-2065-A8F3C899727B}"/>
              </a:ext>
            </a:extLst>
          </p:cNvPr>
          <p:cNvPicPr>
            <a:picLocks noChangeAspect="1"/>
          </p:cNvPicPr>
          <p:nvPr/>
        </p:nvPicPr>
        <p:blipFill>
          <a:blip r:embed="rId2"/>
          <a:stretch>
            <a:fillRect/>
          </a:stretch>
        </p:blipFill>
        <p:spPr>
          <a:xfrm>
            <a:off x="4059508" y="2319454"/>
            <a:ext cx="4072983" cy="3891312"/>
          </a:xfrm>
          <a:prstGeom prst="rect">
            <a:avLst/>
          </a:prstGeom>
          <a:ln>
            <a:solidFill>
              <a:schemeClr val="accent1"/>
            </a:solidFill>
          </a:ln>
        </p:spPr>
      </p:pic>
    </p:spTree>
    <p:extLst>
      <p:ext uri="{BB962C8B-B14F-4D97-AF65-F5344CB8AC3E}">
        <p14:creationId xmlns:p14="http://schemas.microsoft.com/office/powerpoint/2010/main" val="1559619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a:xfrm>
            <a:off x="1097279" y="286603"/>
            <a:ext cx="10600349" cy="1450757"/>
          </a:xfrm>
        </p:spPr>
        <p:txBody>
          <a:bodyPr/>
          <a:lstStyle/>
          <a:p>
            <a:r>
              <a:rPr lang="en-US" dirty="0"/>
              <a:t>Input/Output Controls</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What are the data validation types?</a:t>
            </a: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27</a:t>
            </a:fld>
            <a:endParaRPr lang="ar-SY"/>
          </a:p>
        </p:txBody>
      </p:sp>
      <p:pic>
        <p:nvPicPr>
          <p:cNvPr id="7" name="صورة 6">
            <a:extLst>
              <a:ext uri="{FF2B5EF4-FFF2-40B4-BE49-F238E27FC236}">
                <a16:creationId xmlns:a16="http://schemas.microsoft.com/office/drawing/2014/main" id="{F39755C7-FD15-5601-C8DB-C85F2552CF5D}"/>
              </a:ext>
            </a:extLst>
          </p:cNvPr>
          <p:cNvPicPr>
            <a:picLocks noChangeAspect="1"/>
          </p:cNvPicPr>
          <p:nvPr/>
        </p:nvPicPr>
        <p:blipFill>
          <a:blip r:embed="rId2"/>
          <a:stretch>
            <a:fillRect/>
          </a:stretch>
        </p:blipFill>
        <p:spPr>
          <a:xfrm>
            <a:off x="4089988" y="2330605"/>
            <a:ext cx="4072983" cy="3891312"/>
          </a:xfrm>
          <a:prstGeom prst="rect">
            <a:avLst/>
          </a:prstGeom>
          <a:ln>
            <a:solidFill>
              <a:schemeClr val="accent1"/>
            </a:solidFill>
          </a:ln>
        </p:spPr>
      </p:pic>
    </p:spTree>
    <p:extLst>
      <p:ext uri="{BB962C8B-B14F-4D97-AF65-F5344CB8AC3E}">
        <p14:creationId xmlns:p14="http://schemas.microsoft.com/office/powerpoint/2010/main" val="133879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a:xfrm>
            <a:off x="1097279" y="286603"/>
            <a:ext cx="10600349" cy="1450757"/>
          </a:xfrm>
        </p:spPr>
        <p:txBody>
          <a:bodyPr/>
          <a:lstStyle/>
          <a:p>
            <a:r>
              <a:rPr lang="en-US" dirty="0"/>
              <a:t>Input/Output Controls</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What are the data validation types?</a:t>
            </a: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28</a:t>
            </a:fld>
            <a:endParaRPr lang="ar-SY"/>
          </a:p>
        </p:txBody>
      </p:sp>
      <p:pic>
        <p:nvPicPr>
          <p:cNvPr id="6" name="صورة 5">
            <a:extLst>
              <a:ext uri="{FF2B5EF4-FFF2-40B4-BE49-F238E27FC236}">
                <a16:creationId xmlns:a16="http://schemas.microsoft.com/office/drawing/2014/main" id="{DD390B1F-23C5-D93C-9EFA-69CDA674CE94}"/>
              </a:ext>
            </a:extLst>
          </p:cNvPr>
          <p:cNvPicPr>
            <a:picLocks noChangeAspect="1"/>
          </p:cNvPicPr>
          <p:nvPr/>
        </p:nvPicPr>
        <p:blipFill>
          <a:blip r:embed="rId2"/>
          <a:stretch>
            <a:fillRect/>
          </a:stretch>
        </p:blipFill>
        <p:spPr>
          <a:xfrm>
            <a:off x="4089988" y="2330605"/>
            <a:ext cx="4072983" cy="3891312"/>
          </a:xfrm>
          <a:prstGeom prst="rect">
            <a:avLst/>
          </a:prstGeom>
          <a:ln>
            <a:solidFill>
              <a:schemeClr val="accent1"/>
            </a:solidFill>
          </a:ln>
        </p:spPr>
      </p:pic>
    </p:spTree>
    <p:extLst>
      <p:ext uri="{BB962C8B-B14F-4D97-AF65-F5344CB8AC3E}">
        <p14:creationId xmlns:p14="http://schemas.microsoft.com/office/powerpoint/2010/main" val="4181178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a:xfrm>
            <a:off x="1097279" y="286603"/>
            <a:ext cx="10600349" cy="1450757"/>
          </a:xfrm>
        </p:spPr>
        <p:txBody>
          <a:bodyPr/>
          <a:lstStyle/>
          <a:p>
            <a:r>
              <a:rPr lang="en-US" dirty="0"/>
              <a:t>Input/Output Controls</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What are the data validation types?</a:t>
            </a: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29</a:t>
            </a:fld>
            <a:endParaRPr lang="ar-SY"/>
          </a:p>
        </p:txBody>
      </p:sp>
      <p:pic>
        <p:nvPicPr>
          <p:cNvPr id="7" name="صورة 6">
            <a:extLst>
              <a:ext uri="{FF2B5EF4-FFF2-40B4-BE49-F238E27FC236}">
                <a16:creationId xmlns:a16="http://schemas.microsoft.com/office/drawing/2014/main" id="{0E54CE75-2637-9FFD-7B92-DC301AE2BCC1}"/>
              </a:ext>
            </a:extLst>
          </p:cNvPr>
          <p:cNvPicPr>
            <a:picLocks noChangeAspect="1"/>
          </p:cNvPicPr>
          <p:nvPr/>
        </p:nvPicPr>
        <p:blipFill>
          <a:blip r:embed="rId2"/>
          <a:stretch>
            <a:fillRect/>
          </a:stretch>
        </p:blipFill>
        <p:spPr>
          <a:xfrm>
            <a:off x="4089988" y="2297152"/>
            <a:ext cx="4072983" cy="3891312"/>
          </a:xfrm>
          <a:prstGeom prst="rect">
            <a:avLst/>
          </a:prstGeom>
          <a:ln>
            <a:solidFill>
              <a:schemeClr val="accent1"/>
            </a:solidFill>
          </a:ln>
        </p:spPr>
      </p:pic>
    </p:spTree>
    <p:extLst>
      <p:ext uri="{BB962C8B-B14F-4D97-AF65-F5344CB8AC3E}">
        <p14:creationId xmlns:p14="http://schemas.microsoft.com/office/powerpoint/2010/main" val="302220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Today’s Topics</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sz="half" idx="1"/>
          </p:nvPr>
        </p:nvSpPr>
        <p:spPr>
          <a:xfrm>
            <a:off x="1097278" y="1845734"/>
            <a:ext cx="9570721" cy="4023360"/>
          </a:xfrm>
        </p:spPr>
        <p:txBody>
          <a:bodyPr>
            <a:normAutofit/>
          </a:bodyPr>
          <a:lstStyle/>
          <a:p>
            <a:pPr algn="l"/>
            <a:r>
              <a:rPr lang="en-US" sz="2200" b="0" i="0" u="none" strike="noStrike" baseline="0" dirty="0">
                <a:solidFill>
                  <a:srgbClr val="A14DA4"/>
                </a:solidFill>
                <a:latin typeface="Georgia" panose="02040502050405020303" pitchFamily="18" charset="0"/>
              </a:rPr>
              <a:t>• </a:t>
            </a:r>
            <a:r>
              <a:rPr lang="en-US" sz="2200" b="0" i="0" u="none" strike="noStrike" baseline="0" dirty="0">
                <a:solidFill>
                  <a:srgbClr val="000000"/>
                </a:solidFill>
                <a:latin typeface="Georgia" panose="02040502050405020303" pitchFamily="18" charset="0"/>
              </a:rPr>
              <a:t>Introduction</a:t>
            </a:r>
          </a:p>
          <a:p>
            <a:pPr algn="l"/>
            <a:r>
              <a:rPr lang="en-US" sz="2200" b="0" i="0" u="none" strike="noStrike" baseline="0" dirty="0">
                <a:solidFill>
                  <a:srgbClr val="A14DA4"/>
                </a:solidFill>
                <a:latin typeface="Georgia" panose="02040502050405020303" pitchFamily="18" charset="0"/>
              </a:rPr>
              <a:t>• </a:t>
            </a:r>
            <a:r>
              <a:rPr lang="en-US" sz="2200" b="0" i="0" u="none" strike="noStrike" baseline="0" dirty="0">
                <a:solidFill>
                  <a:srgbClr val="000000"/>
                </a:solidFill>
                <a:latin typeface="Georgia" panose="02040502050405020303" pitchFamily="18" charset="0"/>
              </a:rPr>
              <a:t>Why Develop new Application?</a:t>
            </a:r>
          </a:p>
          <a:p>
            <a:pPr algn="l"/>
            <a:r>
              <a:rPr lang="en-US" sz="2200" b="0" i="0" u="none" strike="noStrike" baseline="0" dirty="0">
                <a:solidFill>
                  <a:srgbClr val="A14DA4"/>
                </a:solidFill>
                <a:latin typeface="Georgia" panose="02040502050405020303" pitchFamily="18" charset="0"/>
              </a:rPr>
              <a:t>• </a:t>
            </a:r>
            <a:r>
              <a:rPr lang="en-US" sz="2200" dirty="0">
                <a:solidFill>
                  <a:srgbClr val="000000"/>
                </a:solidFill>
                <a:latin typeface="Georgia" panose="02040502050405020303" pitchFamily="18" charset="0"/>
              </a:rPr>
              <a:t>Software Development Lifecycle SDLC</a:t>
            </a:r>
            <a:endParaRPr lang="en-US" sz="2200" b="0" i="0" u="none" strike="noStrike" baseline="0" dirty="0">
              <a:solidFill>
                <a:srgbClr val="000000"/>
              </a:solidFill>
              <a:latin typeface="Georgia" panose="02040502050405020303" pitchFamily="18" charset="0"/>
            </a:endParaRPr>
          </a:p>
          <a:p>
            <a:pPr algn="l"/>
            <a:r>
              <a:rPr lang="en-US" sz="2200" b="0" i="0" u="none" strike="noStrike" baseline="0" dirty="0">
                <a:solidFill>
                  <a:srgbClr val="A14DA4"/>
                </a:solidFill>
                <a:latin typeface="Georgia" panose="02040502050405020303" pitchFamily="18" charset="0"/>
              </a:rPr>
              <a:t>• </a:t>
            </a:r>
            <a:r>
              <a:rPr lang="en-US" sz="2200" b="0" i="0" u="none" strike="noStrike" baseline="0" dirty="0">
                <a:solidFill>
                  <a:srgbClr val="000000"/>
                </a:solidFill>
                <a:latin typeface="Georgia" panose="02040502050405020303" pitchFamily="18" charset="0"/>
              </a:rPr>
              <a:t>Business Application Development Process</a:t>
            </a:r>
          </a:p>
          <a:p>
            <a:pPr lvl="1" algn="l" rtl="0"/>
            <a:r>
              <a:rPr lang="en-US" dirty="0">
                <a:solidFill>
                  <a:srgbClr val="000000"/>
                </a:solidFill>
                <a:latin typeface="Georgia" panose="02040502050405020303" pitchFamily="18" charset="0"/>
              </a:rPr>
              <a:t>Feasibility and Requirements (Phases 1 &amp; 2)</a:t>
            </a:r>
          </a:p>
          <a:p>
            <a:pPr lvl="1" algn="l" rtl="0"/>
            <a:r>
              <a:rPr lang="en-US" b="0" i="0" u="none" strike="noStrike" baseline="0" dirty="0">
                <a:solidFill>
                  <a:srgbClr val="000000"/>
                </a:solidFill>
                <a:latin typeface="Georgia" panose="02040502050405020303" pitchFamily="18" charset="0"/>
              </a:rPr>
              <a:t>Design and Selecti</a:t>
            </a:r>
            <a:r>
              <a:rPr lang="en-US" dirty="0">
                <a:solidFill>
                  <a:srgbClr val="000000"/>
                </a:solidFill>
                <a:latin typeface="Georgia" panose="02040502050405020303" pitchFamily="18" charset="0"/>
              </a:rPr>
              <a:t>on (Phase 3)</a:t>
            </a:r>
          </a:p>
          <a:p>
            <a:pPr lvl="1" algn="l" rtl="0"/>
            <a:r>
              <a:rPr lang="en-US" b="0" i="0" u="none" strike="noStrike" baseline="0" dirty="0">
                <a:solidFill>
                  <a:srgbClr val="000000"/>
                </a:solidFill>
                <a:latin typeface="Georgia" panose="02040502050405020303" pitchFamily="18" charset="0"/>
              </a:rPr>
              <a:t>Development and Configuration (Phase 4)</a:t>
            </a:r>
          </a:p>
          <a:p>
            <a:pPr algn="l"/>
            <a:endParaRPr lang="en-US" sz="2000" b="0" i="0" u="none" strike="noStrike" baseline="0" dirty="0">
              <a:solidFill>
                <a:schemeClr val="tx1"/>
              </a:solidFill>
              <a:latin typeface="Georgia" panose="02040502050405020303" pitchFamily="18" charset="0"/>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3</a:t>
            </a:fld>
            <a:endParaRPr lang="ar-SY"/>
          </a:p>
        </p:txBody>
      </p:sp>
    </p:spTree>
    <p:extLst>
      <p:ext uri="{BB962C8B-B14F-4D97-AF65-F5344CB8AC3E}">
        <p14:creationId xmlns:p14="http://schemas.microsoft.com/office/powerpoint/2010/main" val="180108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a:xfrm>
            <a:off x="1097279" y="286603"/>
            <a:ext cx="10600349" cy="1450757"/>
          </a:xfrm>
        </p:spPr>
        <p:txBody>
          <a:bodyPr/>
          <a:lstStyle/>
          <a:p>
            <a:r>
              <a:rPr lang="en-US" dirty="0"/>
              <a:t>Input/Output Controls</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What are the output controls?</a:t>
            </a: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30</a:t>
            </a:fld>
            <a:endParaRPr lang="ar-SY"/>
          </a:p>
        </p:txBody>
      </p:sp>
      <p:pic>
        <p:nvPicPr>
          <p:cNvPr id="6" name="صورة 5">
            <a:extLst>
              <a:ext uri="{FF2B5EF4-FFF2-40B4-BE49-F238E27FC236}">
                <a16:creationId xmlns:a16="http://schemas.microsoft.com/office/drawing/2014/main" id="{7B83C245-F35B-589F-659C-28EDFD8973FC}"/>
              </a:ext>
            </a:extLst>
          </p:cNvPr>
          <p:cNvPicPr>
            <a:picLocks noChangeAspect="1"/>
          </p:cNvPicPr>
          <p:nvPr/>
        </p:nvPicPr>
        <p:blipFill>
          <a:blip r:embed="rId2"/>
          <a:stretch>
            <a:fillRect/>
          </a:stretch>
        </p:blipFill>
        <p:spPr>
          <a:xfrm>
            <a:off x="3488496" y="2263698"/>
            <a:ext cx="5215007" cy="3941839"/>
          </a:xfrm>
          <a:prstGeom prst="rect">
            <a:avLst/>
          </a:prstGeom>
          <a:ln>
            <a:solidFill>
              <a:schemeClr val="accent1"/>
            </a:solidFill>
          </a:ln>
        </p:spPr>
      </p:pic>
    </p:spTree>
    <p:extLst>
      <p:ext uri="{BB962C8B-B14F-4D97-AF65-F5344CB8AC3E}">
        <p14:creationId xmlns:p14="http://schemas.microsoft.com/office/powerpoint/2010/main" val="407688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Acknowledgment</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p:txBody>
          <a:bodyPr>
            <a:normAutofit/>
          </a:bodyPr>
          <a:lstStyle/>
          <a:p>
            <a:pPr algn="l" rtl="0">
              <a:buFont typeface="Arial" panose="020B0604020202020204" pitchFamily="34" charset="0"/>
              <a:buChar char="•"/>
            </a:pPr>
            <a:r>
              <a:rPr lang="en-US" sz="2200" dirty="0"/>
              <a:t> This course is in based on:</a:t>
            </a:r>
          </a:p>
          <a:p>
            <a:pPr lvl="1" algn="l" rtl="0">
              <a:buFont typeface="Arial" panose="020B0604020202020204" pitchFamily="34" charset="0"/>
              <a:buChar char="•"/>
            </a:pPr>
            <a:r>
              <a:rPr lang="en-US" sz="2000" dirty="0"/>
              <a:t>“</a:t>
            </a:r>
            <a:r>
              <a:rPr lang="en-US" sz="2000" b="1" dirty="0"/>
              <a:t>Information Systems Auditing, Controls and Assurance</a:t>
            </a:r>
            <a:r>
              <a:rPr lang="en-US" sz="2000" dirty="0"/>
              <a:t>” by Prof. Garvin Percy Dias</a:t>
            </a:r>
          </a:p>
          <a:p>
            <a:pPr lvl="2" algn="l" rtl="0">
              <a:buFont typeface="Arial" panose="020B0604020202020204" pitchFamily="34" charset="0"/>
              <a:buChar char="•"/>
            </a:pPr>
            <a:r>
              <a:rPr lang="en-US" sz="1600" dirty="0"/>
              <a:t>Hong Kong University of Science and Technology  </a:t>
            </a:r>
          </a:p>
          <a:p>
            <a:pPr lvl="2" algn="l" rtl="0">
              <a:buFont typeface="Arial" panose="020B0604020202020204" pitchFamily="34" charset="0"/>
              <a:buChar char="•"/>
            </a:pPr>
            <a:endParaRPr lang="en-US" sz="1600" dirty="0"/>
          </a:p>
          <a:p>
            <a:pPr lvl="1" algn="l" rtl="0">
              <a:buFont typeface="Arial" panose="020B0604020202020204" pitchFamily="34" charset="0"/>
              <a:buChar char="•"/>
            </a:pPr>
            <a:endParaRPr lang="ar-SY" sz="2200" dirty="0"/>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4</a:t>
            </a:fld>
            <a:endParaRPr lang="ar-SY"/>
          </a:p>
        </p:txBody>
      </p:sp>
    </p:spTree>
    <p:extLst>
      <p:ext uri="{BB962C8B-B14F-4D97-AF65-F5344CB8AC3E}">
        <p14:creationId xmlns:p14="http://schemas.microsoft.com/office/powerpoint/2010/main" val="2609813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Introduction</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Previous lectures:</a:t>
            </a:r>
          </a:p>
          <a:p>
            <a:pPr lvl="1" algn="l" defTabSz="457200" rtl="0" fontAlgn="base">
              <a:lnSpc>
                <a:spcPct val="100000"/>
              </a:lnSpc>
              <a:spcBef>
                <a:spcPts val="600"/>
              </a:spcBef>
              <a:spcAft>
                <a:spcPts val="600"/>
              </a:spcAft>
              <a:buClrTx/>
              <a:buFont typeface="Wingdings" panose="05000000000000000000" pitchFamily="2" charset="2"/>
              <a:buChar char="§"/>
              <a:defRPr/>
            </a:pPr>
            <a:r>
              <a:rPr lang="en-GB" dirty="0">
                <a:solidFill>
                  <a:srgbClr val="46424D"/>
                </a:solidFill>
                <a:latin typeface="Arial"/>
                <a:ea typeface="ＭＳ Ｐゴシック" charset="-128"/>
                <a:cs typeface="Arial"/>
              </a:rPr>
              <a:t>Risk Management Process</a:t>
            </a:r>
          </a:p>
          <a:p>
            <a:pPr lvl="1" algn="l" defTabSz="457200" rtl="0" fontAlgn="base">
              <a:lnSpc>
                <a:spcPct val="100000"/>
              </a:lnSpc>
              <a:spcBef>
                <a:spcPts val="600"/>
              </a:spcBef>
              <a:spcAft>
                <a:spcPts val="600"/>
              </a:spcAft>
              <a:buClrTx/>
              <a:buFont typeface="Wingdings" panose="05000000000000000000" pitchFamily="2" charset="2"/>
              <a:buChar char="§"/>
              <a:defRPr/>
            </a:pPr>
            <a:r>
              <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rPr>
              <a:t>Internal Controls</a:t>
            </a:r>
          </a:p>
          <a:p>
            <a:pPr algn="l" defTabSz="457200" rtl="0" fontAlgn="base">
              <a:lnSpc>
                <a:spcPct val="100000"/>
              </a:lnSpc>
              <a:spcBef>
                <a:spcPts val="600"/>
              </a:spcBef>
              <a:spcAft>
                <a:spcPts val="600"/>
              </a:spcAft>
              <a:buClrTx/>
              <a:buFont typeface="Wingdings" panose="05000000000000000000" pitchFamily="2" charset="2"/>
              <a:buChar char="q"/>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This lecture:</a:t>
            </a:r>
          </a:p>
          <a:p>
            <a:pPr lvl="1" algn="l" defTabSz="457200" rtl="0" fontAlgn="base">
              <a:lnSpc>
                <a:spcPct val="100000"/>
              </a:lnSpc>
              <a:spcBef>
                <a:spcPts val="600"/>
              </a:spcBef>
              <a:spcAft>
                <a:spcPts val="600"/>
              </a:spcAft>
              <a:buClrTx/>
              <a:buFont typeface="Wingdings" panose="05000000000000000000" pitchFamily="2" charset="2"/>
              <a:buChar char="§"/>
              <a:defRPr/>
            </a:pP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Assume that you have been hired by an organization to audit their activities</a:t>
            </a:r>
          </a:p>
          <a:p>
            <a:pPr lvl="2" algn="l" defTabSz="457200" rtl="0" fontAlgn="base">
              <a:lnSpc>
                <a:spcPct val="100000"/>
              </a:lnSpc>
              <a:spcBef>
                <a:spcPts val="600"/>
              </a:spcBef>
              <a:spcAft>
                <a:spcPts val="600"/>
              </a:spcAft>
              <a:buClrTx/>
              <a:buFont typeface="Wingdings" panose="05000000000000000000" pitchFamily="2" charset="2"/>
              <a:buChar char="§"/>
              <a:defRPr/>
            </a:pPr>
            <a:r>
              <a:rPr kumimoji="0" lang="en-US" sz="1600" b="0" i="0" u="none" strike="noStrike" kern="1200" cap="none" spc="0" normalizeH="0" baseline="0" noProof="0" dirty="0">
                <a:ln>
                  <a:noFill/>
                </a:ln>
                <a:solidFill>
                  <a:srgbClr val="46424D"/>
                </a:solidFill>
                <a:effectLst/>
                <a:uLnTx/>
                <a:uFillTx/>
                <a:latin typeface="Arial"/>
                <a:ea typeface="ＭＳ Ｐゴシック" charset="-128"/>
                <a:cs typeface="Arial"/>
              </a:rPr>
              <a:t>How are you going to plan your audit?</a:t>
            </a:r>
          </a:p>
          <a:p>
            <a:pPr lvl="2" algn="l" defTabSz="457200" rtl="0" fontAlgn="base">
              <a:lnSpc>
                <a:spcPct val="100000"/>
              </a:lnSpc>
              <a:spcBef>
                <a:spcPts val="600"/>
              </a:spcBef>
              <a:spcAft>
                <a:spcPts val="600"/>
              </a:spcAft>
              <a:buClrTx/>
              <a:buFont typeface="Wingdings" panose="05000000000000000000" pitchFamily="2" charset="2"/>
              <a:buChar char="§"/>
              <a:defRPr/>
            </a:pPr>
            <a:r>
              <a:rPr kumimoji="0" lang="en-US" sz="1600" b="0" i="0" u="none" strike="noStrike" kern="1200" cap="none" spc="0" normalizeH="0" baseline="0" noProof="0" dirty="0">
                <a:ln>
                  <a:noFill/>
                </a:ln>
                <a:solidFill>
                  <a:srgbClr val="46424D"/>
                </a:solidFill>
                <a:effectLst/>
                <a:uLnTx/>
                <a:uFillTx/>
                <a:latin typeface="Arial"/>
                <a:ea typeface="ＭＳ Ｐゴシック" charset="-128"/>
                <a:cs typeface="Arial"/>
              </a:rPr>
              <a:t>What's the procedure that you are going to follow?</a:t>
            </a:r>
            <a:endParaRPr lang="en-US" sz="1600" dirty="0">
              <a:solidFill>
                <a:srgbClr val="46424D"/>
              </a:solidFill>
              <a:latin typeface="Arial"/>
              <a:ea typeface="ＭＳ Ｐゴシック" charset="-128"/>
              <a:cs typeface="Arial"/>
            </a:endParaRPr>
          </a:p>
          <a:p>
            <a:pPr lvl="1" algn="l" defTabSz="457200" rtl="0" fontAlgn="base">
              <a:lnSpc>
                <a:spcPct val="100000"/>
              </a:lnSpc>
              <a:spcBef>
                <a:spcPts val="600"/>
              </a:spcBef>
              <a:spcAft>
                <a:spcPts val="600"/>
              </a:spcAft>
              <a:buClrTx/>
              <a:buFont typeface="Wingdings" panose="05000000000000000000" pitchFamily="2" charset="2"/>
              <a:buChar char="§"/>
              <a:defRPr/>
            </a:pP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5</a:t>
            </a:fld>
            <a:endParaRPr lang="ar-SY"/>
          </a:p>
        </p:txBody>
      </p:sp>
    </p:spTree>
    <p:extLst>
      <p:ext uri="{BB962C8B-B14F-4D97-AF65-F5344CB8AC3E}">
        <p14:creationId xmlns:p14="http://schemas.microsoft.com/office/powerpoint/2010/main" val="2766446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Why Develop New Application?</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a:t>
            </a:r>
            <a:r>
              <a:rPr kumimoji="0" lang="en-US" sz="2200" b="0" i="0" u="none" strike="noStrike" kern="1200" cap="none" spc="0" normalizeH="0" baseline="0" noProof="0" dirty="0">
                <a:ln>
                  <a:noFill/>
                </a:ln>
                <a:solidFill>
                  <a:srgbClr val="46424D"/>
                </a:solidFill>
                <a:effectLst/>
                <a:uLnTx/>
                <a:uFillTx/>
                <a:latin typeface="Arial"/>
                <a:ea typeface="ＭＳ Ｐゴシック" charset="-128"/>
                <a:cs typeface="Arial"/>
              </a:rPr>
              <a:t>New opportunity to new/existing business process</a:t>
            </a: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lang="en-US" sz="2200" dirty="0">
                <a:solidFill>
                  <a:srgbClr val="46424D"/>
                </a:solidFill>
                <a:latin typeface="Arial"/>
                <a:ea typeface="ＭＳ Ｐゴシック" charset="-128"/>
                <a:cs typeface="Arial"/>
              </a:rPr>
              <a:t> Problem found in business process</a:t>
            </a: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US" sz="2200" b="0" i="0" u="none" strike="noStrike" kern="1200" cap="none" spc="0" normalizeH="0" baseline="0" noProof="0" dirty="0">
                <a:ln>
                  <a:noFill/>
                </a:ln>
                <a:solidFill>
                  <a:srgbClr val="46424D"/>
                </a:solidFill>
                <a:effectLst/>
                <a:uLnTx/>
                <a:uFillTx/>
                <a:latin typeface="Arial"/>
                <a:ea typeface="ＭＳ Ｐゴシック" charset="-128"/>
                <a:cs typeface="Arial"/>
              </a:rPr>
              <a:t> </a:t>
            </a:r>
            <a:r>
              <a:rPr lang="en-US" sz="2200" dirty="0">
                <a:solidFill>
                  <a:srgbClr val="46424D"/>
                </a:solidFill>
                <a:latin typeface="Arial"/>
                <a:ea typeface="ＭＳ Ｐゴシック" charset="-128"/>
                <a:cs typeface="Arial"/>
              </a:rPr>
              <a:t>New opportunity to take advantage of technology</a:t>
            </a: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US" sz="2200" b="0" i="0" u="none" strike="noStrike" kern="1200" cap="none" spc="0" normalizeH="0" baseline="0" noProof="0" dirty="0">
                <a:ln>
                  <a:noFill/>
                </a:ln>
                <a:solidFill>
                  <a:srgbClr val="46424D"/>
                </a:solidFill>
                <a:effectLst/>
                <a:uLnTx/>
                <a:uFillTx/>
                <a:latin typeface="Arial"/>
                <a:ea typeface="ＭＳ Ｐゴシック" charset="-128"/>
                <a:cs typeface="Arial"/>
              </a:rPr>
              <a:t> Problem with current technology</a:t>
            </a: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6</a:t>
            </a:fld>
            <a:endParaRPr lang="ar-SY"/>
          </a:p>
        </p:txBody>
      </p:sp>
    </p:spTree>
    <p:extLst>
      <p:ext uri="{BB962C8B-B14F-4D97-AF65-F5344CB8AC3E}">
        <p14:creationId xmlns:p14="http://schemas.microsoft.com/office/powerpoint/2010/main" val="225489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Software Development Life Cycle (SDLC)</a:t>
            </a:r>
            <a:endParaRPr lang="ar-SY" dirty="0"/>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7</a:t>
            </a:fld>
            <a:endParaRPr lang="ar-SY"/>
          </a:p>
        </p:txBody>
      </p:sp>
      <p:sp>
        <p:nvSpPr>
          <p:cNvPr id="5" name="عنصر نائب للمحتوى 4">
            <a:extLst>
              <a:ext uri="{FF2B5EF4-FFF2-40B4-BE49-F238E27FC236}">
                <a16:creationId xmlns:a16="http://schemas.microsoft.com/office/drawing/2014/main" id="{41E4D032-1730-DF5A-0CD5-00AB923048B1}"/>
              </a:ext>
            </a:extLst>
          </p:cNvPr>
          <p:cNvSpPr>
            <a:spLocks noGrp="1"/>
          </p:cNvSpPr>
          <p:nvPr>
            <p:ph idx="1"/>
          </p:nvPr>
        </p:nvSpPr>
        <p:spPr/>
        <p:txBody>
          <a:bodyPr/>
          <a:lstStyle/>
          <a:p>
            <a:r>
              <a:rPr lang="en-US" dirty="0"/>
              <a:t> </a:t>
            </a:r>
            <a:endParaRPr lang="ar-SY" dirty="0"/>
          </a:p>
        </p:txBody>
      </p:sp>
      <p:pic>
        <p:nvPicPr>
          <p:cNvPr id="9" name="صورة 8">
            <a:extLst>
              <a:ext uri="{FF2B5EF4-FFF2-40B4-BE49-F238E27FC236}">
                <a16:creationId xmlns:a16="http://schemas.microsoft.com/office/drawing/2014/main" id="{540931DD-B4C2-0305-76AF-F1B434504E68}"/>
              </a:ext>
            </a:extLst>
          </p:cNvPr>
          <p:cNvPicPr>
            <a:picLocks noChangeAspect="1"/>
          </p:cNvPicPr>
          <p:nvPr/>
        </p:nvPicPr>
        <p:blipFill>
          <a:blip r:embed="rId3"/>
          <a:stretch>
            <a:fillRect/>
          </a:stretch>
        </p:blipFill>
        <p:spPr>
          <a:xfrm>
            <a:off x="98913" y="1918379"/>
            <a:ext cx="5235087" cy="4261989"/>
          </a:xfrm>
          <a:prstGeom prst="rect">
            <a:avLst/>
          </a:prstGeom>
          <a:ln>
            <a:solidFill>
              <a:schemeClr val="accent1"/>
            </a:solidFill>
          </a:ln>
        </p:spPr>
      </p:pic>
      <p:pic>
        <p:nvPicPr>
          <p:cNvPr id="11" name="صورة 10">
            <a:extLst>
              <a:ext uri="{FF2B5EF4-FFF2-40B4-BE49-F238E27FC236}">
                <a16:creationId xmlns:a16="http://schemas.microsoft.com/office/drawing/2014/main" id="{AC5C1563-38EC-0CF1-DF8D-E85C78903E2E}"/>
              </a:ext>
            </a:extLst>
          </p:cNvPr>
          <p:cNvPicPr>
            <a:picLocks noChangeAspect="1"/>
          </p:cNvPicPr>
          <p:nvPr/>
        </p:nvPicPr>
        <p:blipFill>
          <a:blip r:embed="rId4"/>
          <a:stretch>
            <a:fillRect/>
          </a:stretch>
        </p:blipFill>
        <p:spPr>
          <a:xfrm>
            <a:off x="8190720" y="1918379"/>
            <a:ext cx="3902367" cy="4261989"/>
          </a:xfrm>
          <a:prstGeom prst="rect">
            <a:avLst/>
          </a:prstGeom>
          <a:ln>
            <a:solidFill>
              <a:schemeClr val="accent1"/>
            </a:solidFill>
          </a:ln>
        </p:spPr>
      </p:pic>
      <p:sp>
        <p:nvSpPr>
          <p:cNvPr id="12" name="سهم: لليمين 11">
            <a:extLst>
              <a:ext uri="{FF2B5EF4-FFF2-40B4-BE49-F238E27FC236}">
                <a16:creationId xmlns:a16="http://schemas.microsoft.com/office/drawing/2014/main" id="{AA9E04F1-C282-2C5B-394D-BB0D0906A45E}"/>
              </a:ext>
            </a:extLst>
          </p:cNvPr>
          <p:cNvSpPr/>
          <p:nvPr/>
        </p:nvSpPr>
        <p:spPr>
          <a:xfrm>
            <a:off x="5498122" y="3738711"/>
            <a:ext cx="2508739" cy="621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Traditional Waterfall</a:t>
            </a:r>
            <a:endParaRPr lang="ar-SY" b="1" dirty="0"/>
          </a:p>
        </p:txBody>
      </p:sp>
    </p:spTree>
    <p:extLst>
      <p:ext uri="{BB962C8B-B14F-4D97-AF65-F5344CB8AC3E}">
        <p14:creationId xmlns:p14="http://schemas.microsoft.com/office/powerpoint/2010/main" val="197705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Software Development Life Cycle (SDLC)</a:t>
            </a:r>
            <a:endParaRPr lang="ar-SY" dirty="0"/>
          </a:p>
        </p:txBody>
      </p:sp>
      <p:sp>
        <p:nvSpPr>
          <p:cNvPr id="5" name="عنصر نائب للمحتوى 4">
            <a:extLst>
              <a:ext uri="{FF2B5EF4-FFF2-40B4-BE49-F238E27FC236}">
                <a16:creationId xmlns:a16="http://schemas.microsoft.com/office/drawing/2014/main" id="{41E4D032-1730-DF5A-0CD5-00AB923048B1}"/>
              </a:ext>
            </a:extLst>
          </p:cNvPr>
          <p:cNvSpPr>
            <a:spLocks noGrp="1"/>
          </p:cNvSpPr>
          <p:nvPr>
            <p:ph idx="1"/>
          </p:nvPr>
        </p:nvSpPr>
        <p:spPr>
          <a:xfrm>
            <a:off x="175846" y="2000479"/>
            <a:ext cx="5158154" cy="4023360"/>
          </a:xfrm>
        </p:spPr>
        <p:txBody>
          <a:bodyPr/>
          <a:lstStyle/>
          <a:p>
            <a:pPr algn="l" rtl="0">
              <a:buFont typeface="Wingdings" panose="05000000000000000000" pitchFamily="2" charset="2"/>
              <a:buChar char="q"/>
            </a:pPr>
            <a:r>
              <a:rPr lang="en-US" dirty="0"/>
              <a:t> </a:t>
            </a:r>
            <a:r>
              <a:rPr lang="en-US" sz="2200" dirty="0"/>
              <a:t>We will focus on:</a:t>
            </a:r>
          </a:p>
          <a:p>
            <a:pPr lvl="1" algn="l" rtl="0">
              <a:buFont typeface="Wingdings" panose="05000000000000000000" pitchFamily="2" charset="2"/>
              <a:buChar char="§"/>
            </a:pPr>
            <a:r>
              <a:rPr lang="en-US" dirty="0"/>
              <a:t>How does IS Auditing play a role in system development process itself?</a:t>
            </a:r>
          </a:p>
          <a:p>
            <a:pPr lvl="1" algn="l" rtl="0">
              <a:buFont typeface="Wingdings" panose="05000000000000000000" pitchFamily="2" charset="2"/>
              <a:buChar char="§"/>
            </a:pPr>
            <a:r>
              <a:rPr lang="en-US" dirty="0"/>
              <a:t>What are the major requirements or major considerations of IT auditors of system development?</a:t>
            </a:r>
          </a:p>
          <a:p>
            <a:pPr lvl="1" algn="l" rtl="0">
              <a:buFont typeface="Wingdings" panose="05000000000000000000" pitchFamily="2" charset="2"/>
              <a:buChar char="§"/>
            </a:pPr>
            <a:r>
              <a:rPr lang="en-US" dirty="0"/>
              <a:t>How can controls be implemented into system development itself?</a:t>
            </a:r>
          </a:p>
          <a:p>
            <a:pPr algn="l" rtl="0">
              <a:buFont typeface="Wingdings" panose="05000000000000000000" pitchFamily="2" charset="2"/>
              <a:buChar char="q"/>
            </a:pPr>
            <a:r>
              <a:rPr lang="en-US" sz="2200" dirty="0"/>
              <a:t> Which phase is the most important one?</a:t>
            </a:r>
          </a:p>
          <a:p>
            <a:pPr lvl="1" algn="l" rtl="0">
              <a:buFont typeface="Wingdings" panose="05000000000000000000" pitchFamily="2" charset="2"/>
              <a:buChar char="§"/>
            </a:pPr>
            <a:r>
              <a:rPr lang="en-US" dirty="0"/>
              <a:t>Requirements because it could lead to a failure if we did not do it well</a:t>
            </a:r>
          </a:p>
          <a:p>
            <a:pPr lvl="1" algn="l" rtl="0">
              <a:buFont typeface="Wingdings" panose="05000000000000000000" pitchFamily="2" charset="2"/>
              <a:buChar char="§"/>
            </a:pPr>
            <a:endParaRPr lang="ar-SY" dirty="0"/>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8</a:t>
            </a:fld>
            <a:endParaRPr lang="ar-SY"/>
          </a:p>
        </p:txBody>
      </p:sp>
      <p:pic>
        <p:nvPicPr>
          <p:cNvPr id="6" name="صورة 5">
            <a:extLst>
              <a:ext uri="{FF2B5EF4-FFF2-40B4-BE49-F238E27FC236}">
                <a16:creationId xmlns:a16="http://schemas.microsoft.com/office/drawing/2014/main" id="{4E76C45B-ACA5-2212-8950-D346CC626A44}"/>
              </a:ext>
            </a:extLst>
          </p:cNvPr>
          <p:cNvPicPr>
            <a:picLocks noChangeAspect="1"/>
          </p:cNvPicPr>
          <p:nvPr/>
        </p:nvPicPr>
        <p:blipFill>
          <a:blip r:embed="rId3"/>
          <a:stretch>
            <a:fillRect/>
          </a:stretch>
        </p:blipFill>
        <p:spPr>
          <a:xfrm>
            <a:off x="5549778" y="2000479"/>
            <a:ext cx="6466376" cy="4023360"/>
          </a:xfrm>
          <a:prstGeom prst="rect">
            <a:avLst/>
          </a:prstGeom>
          <a:ln>
            <a:solidFill>
              <a:schemeClr val="accent1"/>
            </a:solidFill>
          </a:ln>
        </p:spPr>
      </p:pic>
    </p:spTree>
    <p:extLst>
      <p:ext uri="{BB962C8B-B14F-4D97-AF65-F5344CB8AC3E}">
        <p14:creationId xmlns:p14="http://schemas.microsoft.com/office/powerpoint/2010/main" val="3646616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DE9EFA-20EF-C26D-B8D9-D89EC11C9DA3}"/>
              </a:ext>
            </a:extLst>
          </p:cNvPr>
          <p:cNvSpPr>
            <a:spLocks noGrp="1"/>
          </p:cNvSpPr>
          <p:nvPr>
            <p:ph type="title"/>
          </p:nvPr>
        </p:nvSpPr>
        <p:spPr/>
        <p:txBody>
          <a:bodyPr/>
          <a:lstStyle/>
          <a:p>
            <a:r>
              <a:rPr lang="en-US" dirty="0"/>
              <a:t>What is Feasibility Study? – Phase -1</a:t>
            </a:r>
            <a:endParaRPr lang="ar-SY" dirty="0"/>
          </a:p>
        </p:txBody>
      </p:sp>
      <p:sp>
        <p:nvSpPr>
          <p:cNvPr id="3" name="عنصر نائب للمحتوى 2">
            <a:extLst>
              <a:ext uri="{FF2B5EF4-FFF2-40B4-BE49-F238E27FC236}">
                <a16:creationId xmlns:a16="http://schemas.microsoft.com/office/drawing/2014/main" id="{3D63B745-2EF0-1AB2-DFAA-6A19D04EE96F}"/>
              </a:ext>
            </a:extLst>
          </p:cNvPr>
          <p:cNvSpPr>
            <a:spLocks noGrp="1"/>
          </p:cNvSpPr>
          <p:nvPr>
            <p:ph idx="1"/>
          </p:nvPr>
        </p:nvSpPr>
        <p:spPr>
          <a:xfrm>
            <a:off x="1097280" y="1845733"/>
            <a:ext cx="10058400" cy="4461282"/>
          </a:xfrm>
        </p:spPr>
        <p:txBody>
          <a:bodyPr>
            <a:normAutofit/>
          </a:bodyPr>
          <a:lstStyle/>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Operational feasibility</a:t>
            </a:r>
          </a:p>
          <a:p>
            <a:pPr lvl="1" algn="l" defTabSz="457200" rtl="0" fontAlgn="base">
              <a:lnSpc>
                <a:spcPct val="100000"/>
              </a:lnSpc>
              <a:spcBef>
                <a:spcPts val="600"/>
              </a:spcBef>
              <a:spcAft>
                <a:spcPts val="600"/>
              </a:spcAft>
              <a:buClrTx/>
              <a:buFont typeface="Wingdings" panose="05000000000000000000" pitchFamily="2" charset="2"/>
              <a:buChar char="§"/>
              <a:defRPr/>
            </a:pP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Whether that system is being developed can operate within our organization</a:t>
            </a:r>
          </a:p>
          <a:p>
            <a:pPr lvl="1" algn="l" defTabSz="457200" rtl="0" fontAlgn="base">
              <a:lnSpc>
                <a:spcPct val="100000"/>
              </a:lnSpc>
              <a:spcBef>
                <a:spcPts val="600"/>
              </a:spcBef>
              <a:spcAft>
                <a:spcPts val="600"/>
              </a:spcAft>
              <a:buClrTx/>
              <a:buFont typeface="Wingdings" panose="05000000000000000000" pitchFamily="2" charset="2"/>
              <a:buChar char="§"/>
              <a:defRPr/>
            </a:pP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Whether we have software or hardware to operate the system.</a:t>
            </a: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lang="en-GB" sz="2200" dirty="0">
                <a:solidFill>
                  <a:srgbClr val="46424D"/>
                </a:solidFill>
                <a:latin typeface="Arial"/>
                <a:ea typeface="ＭＳ Ｐゴシック" charset="-128"/>
                <a:cs typeface="Arial"/>
              </a:rPr>
              <a:t> Technical feasibility</a:t>
            </a:r>
          </a:p>
          <a:p>
            <a:pPr lvl="1" algn="l" defTabSz="457200" rtl="0" fontAlgn="base">
              <a:lnSpc>
                <a:spcPct val="100000"/>
              </a:lnSpc>
              <a:spcBef>
                <a:spcPts val="600"/>
              </a:spcBef>
              <a:spcAft>
                <a:spcPts val="600"/>
              </a:spcAft>
              <a:buClrTx/>
              <a:buFont typeface="Wingdings" panose="05000000000000000000" pitchFamily="2" charset="2"/>
              <a:buChar char="§"/>
              <a:defRPr/>
            </a:pPr>
            <a:r>
              <a:rPr lang="en-US" dirty="0">
                <a:solidFill>
                  <a:srgbClr val="46424D"/>
                </a:solidFill>
                <a:latin typeface="Arial"/>
                <a:ea typeface="ＭＳ Ｐゴシック" charset="-128"/>
                <a:cs typeface="Arial"/>
              </a:rPr>
              <a:t>Whether we have expertise to develop system, as well as maintain systems within ourselves.</a:t>
            </a:r>
            <a:endParaRPr lang="en-GB" dirty="0">
              <a:solidFill>
                <a:srgbClr val="46424D"/>
              </a:solidFill>
              <a:latin typeface="Arial"/>
              <a:ea typeface="ＭＳ Ｐゴシック" charset="-128"/>
              <a:cs typeface="Arial"/>
            </a:endParaRPr>
          </a:p>
          <a:p>
            <a:pPr marR="0" lvl="0" algn="l" defTabSz="457200" rtl="0" eaLnBrk="1" fontAlgn="base" latinLnBrk="0" hangingPunct="1">
              <a:lnSpc>
                <a:spcPct val="100000"/>
              </a:lnSpc>
              <a:spcBef>
                <a:spcPts val="600"/>
              </a:spcBef>
              <a:spcAft>
                <a:spcPts val="60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srgbClr val="46424D"/>
                </a:solidFill>
                <a:effectLst/>
                <a:uLnTx/>
                <a:uFillTx/>
                <a:latin typeface="Arial"/>
                <a:ea typeface="ＭＳ Ｐゴシック" charset="-128"/>
                <a:cs typeface="Arial"/>
              </a:rPr>
              <a:t> Economic feasibility</a:t>
            </a:r>
          </a:p>
          <a:p>
            <a:pPr lvl="1" algn="l" defTabSz="457200" rtl="0" fontAlgn="base">
              <a:lnSpc>
                <a:spcPct val="100000"/>
              </a:lnSpc>
              <a:spcBef>
                <a:spcPts val="600"/>
              </a:spcBef>
              <a:spcAft>
                <a:spcPts val="600"/>
              </a:spcAft>
              <a:buClrTx/>
              <a:buFont typeface="Wingdings" panose="05000000000000000000" pitchFamily="2" charset="2"/>
              <a:buChar char="§"/>
              <a:defRPr/>
            </a:pPr>
            <a:r>
              <a:rPr kumimoji="0" lang="en-US" b="0" i="0" u="none" strike="noStrike" kern="1200" cap="none" spc="0" normalizeH="0" baseline="0" noProof="0" dirty="0">
                <a:ln>
                  <a:noFill/>
                </a:ln>
                <a:solidFill>
                  <a:srgbClr val="46424D"/>
                </a:solidFill>
                <a:effectLst/>
                <a:uLnTx/>
                <a:uFillTx/>
                <a:latin typeface="Arial"/>
                <a:ea typeface="ＭＳ Ｐゴシック" charset="-128"/>
                <a:cs typeface="Arial"/>
              </a:rPr>
              <a:t>Whether the system gives us an economic benefit.</a:t>
            </a:r>
            <a:endParaRPr kumimoji="0" lang="en-GB" b="0" i="0" u="none" strike="noStrike" kern="1200" cap="none" spc="0" normalizeH="0" baseline="0" noProof="0" dirty="0">
              <a:ln>
                <a:noFill/>
              </a:ln>
              <a:solidFill>
                <a:srgbClr val="46424D"/>
              </a:solidFill>
              <a:effectLst/>
              <a:uLnTx/>
              <a:uFillTx/>
              <a:latin typeface="Arial"/>
              <a:ea typeface="ＭＳ Ｐゴシック" charset="-128"/>
              <a:cs typeface="Arial"/>
            </a:endParaRPr>
          </a:p>
        </p:txBody>
      </p:sp>
      <p:sp>
        <p:nvSpPr>
          <p:cNvPr id="4" name="عنصر نائب لرقم الشريحة 3">
            <a:extLst>
              <a:ext uri="{FF2B5EF4-FFF2-40B4-BE49-F238E27FC236}">
                <a16:creationId xmlns:a16="http://schemas.microsoft.com/office/drawing/2014/main" id="{26F4615B-75C5-B8CF-F0AB-D6A60387F9E7}"/>
              </a:ext>
            </a:extLst>
          </p:cNvPr>
          <p:cNvSpPr>
            <a:spLocks noGrp="1"/>
          </p:cNvSpPr>
          <p:nvPr>
            <p:ph type="sldNum" sz="quarter" idx="12"/>
          </p:nvPr>
        </p:nvSpPr>
        <p:spPr/>
        <p:txBody>
          <a:bodyPr/>
          <a:lstStyle/>
          <a:p>
            <a:fld id="{9A21766B-718F-40A4-8B9D-6B0440A73622}" type="slidenum">
              <a:rPr lang="ar-SY" smtClean="0"/>
              <a:t>9</a:t>
            </a:fld>
            <a:endParaRPr lang="ar-SY"/>
          </a:p>
        </p:txBody>
      </p:sp>
    </p:spTree>
    <p:extLst>
      <p:ext uri="{BB962C8B-B14F-4D97-AF65-F5344CB8AC3E}">
        <p14:creationId xmlns:p14="http://schemas.microsoft.com/office/powerpoint/2010/main" val="660402779"/>
      </p:ext>
    </p:extLst>
  </p:cSld>
  <p:clrMapOvr>
    <a:masterClrMapping/>
  </p:clrMapOvr>
</p:sld>
</file>

<file path=ppt/theme/theme1.xml><?xml version="1.0" encoding="utf-8"?>
<a:theme xmlns:a="http://schemas.openxmlformats.org/drawingml/2006/main" name="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1646</TotalTime>
  <Words>2558</Words>
  <Application>Microsoft Office PowerPoint</Application>
  <PresentationFormat>شاشة عريضة</PresentationFormat>
  <Paragraphs>272</Paragraphs>
  <Slides>30</Slides>
  <Notes>16</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30</vt:i4>
      </vt:variant>
    </vt:vector>
  </HeadingPairs>
  <TitlesOfParts>
    <vt:vector size="38" baseType="lpstr">
      <vt:lpstr>ＭＳ Ｐゴシック</vt:lpstr>
      <vt:lpstr>Arial</vt:lpstr>
      <vt:lpstr>Calibri</vt:lpstr>
      <vt:lpstr>Calibri Light</vt:lpstr>
      <vt:lpstr>Georgia</vt:lpstr>
      <vt:lpstr>Times New Roman</vt:lpstr>
      <vt:lpstr>Wingdings</vt:lpstr>
      <vt:lpstr>أثر رجعي</vt:lpstr>
      <vt:lpstr>Business Application Development Process</vt:lpstr>
      <vt:lpstr>Course Topics</vt:lpstr>
      <vt:lpstr>Today’s Topics</vt:lpstr>
      <vt:lpstr>Acknowledgment</vt:lpstr>
      <vt:lpstr>Introduction</vt:lpstr>
      <vt:lpstr>Why Develop New Application?</vt:lpstr>
      <vt:lpstr>Software Development Life Cycle (SDLC)</vt:lpstr>
      <vt:lpstr>Software Development Life Cycle (SDLC)</vt:lpstr>
      <vt:lpstr>What is Feasibility Study? – Phase -1</vt:lpstr>
      <vt:lpstr>What is the Definition of Requirements? Phase -2</vt:lpstr>
      <vt:lpstr>Design and Selection – Phase -3</vt:lpstr>
      <vt:lpstr>What is the Difference Between Design and Selection?</vt:lpstr>
      <vt:lpstr>What is the Difference Between Design and Selection? (cont’d)</vt:lpstr>
      <vt:lpstr>Selection – How to Select the Best?</vt:lpstr>
      <vt:lpstr>Selection – Outsource Developer Bankrupt</vt:lpstr>
      <vt:lpstr>Selection – How to Choose the Company?</vt:lpstr>
      <vt:lpstr>Development and Configuration – Phase -4</vt:lpstr>
      <vt:lpstr>Development and Configuration – Phase -4</vt:lpstr>
      <vt:lpstr>Development and Configuration – Phase -4</vt:lpstr>
      <vt:lpstr>Input/Output Controls</vt:lpstr>
      <vt:lpstr>Input/Output Controls</vt:lpstr>
      <vt:lpstr>Input/Output Controls</vt:lpstr>
      <vt:lpstr>Input/Output Controls</vt:lpstr>
      <vt:lpstr>Input/Output Controls</vt:lpstr>
      <vt:lpstr>Input/Output Controls</vt:lpstr>
      <vt:lpstr>Input/Output Controls</vt:lpstr>
      <vt:lpstr>Input/Output Controls</vt:lpstr>
      <vt:lpstr>Input/Output Controls</vt:lpstr>
      <vt:lpstr>Input/Output Controls</vt:lpstr>
      <vt:lpstr>Input/Output Controls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Dependencies and Normalization for Relational Databases</dc:title>
  <dc:creator>Eng.Abdo</dc:creator>
  <cp:lastModifiedBy>abdo</cp:lastModifiedBy>
  <cp:revision>484</cp:revision>
  <dcterms:created xsi:type="dcterms:W3CDTF">2022-09-04T10:38:40Z</dcterms:created>
  <dcterms:modified xsi:type="dcterms:W3CDTF">2024-11-06T09:30:29Z</dcterms:modified>
</cp:coreProperties>
</file>