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نمط ذو نسُق 2 - تميي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77219" autoAdjust="0"/>
  </p:normalViewPr>
  <p:slideViewPr>
    <p:cSldViewPr snapToGrid="0">
      <p:cViewPr varScale="1">
        <p:scale>
          <a:sx n="70" d="100"/>
          <a:sy n="70" d="100"/>
        </p:scale>
        <p:origin x="13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A6990EC-EB7A-4174-BA9A-721EC8CE55D0}" type="datetimeFigureOut">
              <a:rPr lang="ar-SY" smtClean="0"/>
              <a:t>13/05/1446</a:t>
            </a:fld>
            <a:endParaRPr lang="ar-SY"/>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3551590-80A3-4A92-910C-CBD776253A4E}" type="slidenum">
              <a:rPr lang="ar-SY" smtClean="0"/>
              <a:t>‹#›</a:t>
            </a:fld>
            <a:endParaRPr lang="ar-SY"/>
          </a:p>
        </p:txBody>
      </p:sp>
    </p:spTree>
    <p:extLst>
      <p:ext uri="{BB962C8B-B14F-4D97-AF65-F5344CB8AC3E}">
        <p14:creationId xmlns:p14="http://schemas.microsoft.com/office/powerpoint/2010/main" val="94160854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طور التحقيق أو </a:t>
            </a:r>
            <a:r>
              <a:rPr lang="ar-SY" dirty="0" err="1"/>
              <a:t>التنجيز</a:t>
            </a:r>
            <a:r>
              <a:rPr lang="ar-SY" dirty="0"/>
              <a:t> </a:t>
            </a:r>
            <a:r>
              <a:rPr lang="en-US" dirty="0"/>
              <a:t>Implementation Phase</a:t>
            </a:r>
            <a:r>
              <a:rPr lang="ar-SY" dirty="0"/>
              <a:t> وهو المرحلة التي نقوم فيها بإيقاف العمل بالنظام القديم ووضع النظام الجديد بالخدمة بدلاً منه</a:t>
            </a:r>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6</a:t>
            </a:fld>
            <a:endParaRPr lang="ar-SY"/>
          </a:p>
        </p:txBody>
      </p:sp>
    </p:spTree>
    <p:extLst>
      <p:ext uri="{BB962C8B-B14F-4D97-AF65-F5344CB8AC3E}">
        <p14:creationId xmlns:p14="http://schemas.microsoft.com/office/powerpoint/2010/main" val="305111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التحول/التغيير المفاجئ/مرة واحدة </a:t>
            </a:r>
            <a:r>
              <a:rPr lang="en-US" dirty="0"/>
              <a:t>Abrupt Changeover</a:t>
            </a:r>
            <a:endParaRPr lang="ar-SY" dirty="0"/>
          </a:p>
          <a:p>
            <a:r>
              <a:rPr lang="ar-SY" dirty="0"/>
              <a:t>ماذا عن المخاطر </a:t>
            </a:r>
            <a:r>
              <a:rPr lang="en-US" dirty="0"/>
              <a:t>Risk</a:t>
            </a:r>
            <a:r>
              <a:rPr lang="ar-SY" dirty="0"/>
              <a:t>، الكلفة </a:t>
            </a:r>
            <a:r>
              <a:rPr lang="en-US" dirty="0"/>
              <a:t>Cost</a:t>
            </a:r>
            <a:r>
              <a:rPr lang="ar-SY" dirty="0"/>
              <a:t>، </a:t>
            </a:r>
            <a:r>
              <a:rPr lang="ar-SY" dirty="0" err="1"/>
              <a:t>والمحدوديات</a:t>
            </a:r>
            <a:r>
              <a:rPr lang="ar-SY" dirty="0"/>
              <a:t> </a:t>
            </a:r>
            <a:r>
              <a:rPr lang="en-US" dirty="0"/>
              <a:t>Limitations</a:t>
            </a:r>
            <a:r>
              <a:rPr lang="ar-SY" dirty="0"/>
              <a:t>؟</a:t>
            </a:r>
          </a:p>
          <a:p>
            <a:pPr marL="171450" indent="-171450">
              <a:buFont typeface="Arial" panose="020B0604020202020204" pitchFamily="34" charset="0"/>
              <a:buChar char="•"/>
            </a:pPr>
            <a:r>
              <a:rPr lang="ar-SY" dirty="0"/>
              <a:t>المخاطر عالية لأنه يتم إيقاف استخدام النظام القديم بالكامل وبالتالي في حالة ظهور مشاكل في النظام الجديد فإننا نكون أمام خطر عال</a:t>
            </a:r>
          </a:p>
          <a:p>
            <a:pPr marL="171450" indent="-171450">
              <a:buFont typeface="Arial" panose="020B0604020202020204" pitchFamily="34" charset="0"/>
              <a:buChar char="•"/>
            </a:pPr>
            <a:r>
              <a:rPr lang="ar-SY" dirty="0"/>
              <a:t>الكلفة </a:t>
            </a:r>
            <a:r>
              <a:rPr lang="en-US" dirty="0"/>
              <a:t>Cost</a:t>
            </a:r>
            <a:r>
              <a:rPr lang="ar-SY" dirty="0"/>
              <a:t> منخفضة لأننا نقوم بتشغيل نظام واحد فقط</a:t>
            </a:r>
          </a:p>
          <a:p>
            <a:pPr marL="171450" indent="-171450">
              <a:buFont typeface="Arial" panose="020B0604020202020204" pitchFamily="34" charset="0"/>
              <a:buChar char="•"/>
            </a:pPr>
            <a:r>
              <a:rPr lang="ar-SY" dirty="0"/>
              <a:t>لا يوجد أية </a:t>
            </a:r>
            <a:r>
              <a:rPr lang="ar-SY" dirty="0" err="1"/>
              <a:t>محدوديات</a:t>
            </a:r>
            <a:r>
              <a:rPr lang="ar-SY" dirty="0"/>
              <a:t> أو عوائق </a:t>
            </a:r>
            <a:r>
              <a:rPr lang="en-US" dirty="0"/>
              <a:t>Limitations</a:t>
            </a:r>
            <a:r>
              <a:rPr lang="ar-SY" dirty="0"/>
              <a:t> تمنع استخدام هذه الطريقة في التغيير</a:t>
            </a:r>
          </a:p>
          <a:p>
            <a:pPr marL="171450" indent="-171450">
              <a:buFont typeface="Arial" panose="020B0604020202020204" pitchFamily="34" charset="0"/>
              <a:buChar char="•"/>
            </a:pPr>
            <a:r>
              <a:rPr lang="ar-SY" dirty="0"/>
              <a:t>بالنسبة </a:t>
            </a:r>
            <a:r>
              <a:rPr lang="ar-SY" dirty="0" err="1"/>
              <a:t>للمحدوديات</a:t>
            </a:r>
            <a:r>
              <a:rPr lang="ar-SY" dirty="0"/>
              <a:t> أو العوائق التي يمكن أن تمنع استخدام هذه الطريقة أو التقنية في التغيير: قد لا يكون النظام مبني من مجموعة من الوحدات أو لا يمكن بناء النظام الجديد كذلك.</a:t>
            </a:r>
          </a:p>
          <a:p>
            <a:pPr marL="0" indent="0">
              <a:buFont typeface="Arial" panose="020B0604020202020204" pitchFamily="34" charset="0"/>
              <a:buNone/>
            </a:pPr>
            <a:r>
              <a:rPr lang="ar-SY" dirty="0"/>
              <a:t>هل يمكن اختيار أي تاريخ وتوقيت لعملية التحول للنظام الجديد؟</a:t>
            </a:r>
          </a:p>
          <a:p>
            <a:pPr marL="171450" indent="-171450">
              <a:buFont typeface="Arial" panose="020B0604020202020204" pitchFamily="34" charset="0"/>
              <a:buChar char="•"/>
            </a:pPr>
            <a:r>
              <a:rPr lang="ar-SY" dirty="0"/>
              <a:t>يجب إجراء عملية التحول في نهاية دورة العمل، مثال: بعد نهاية فترة الإضافة والسحب في النظام التعليمي في الجامعة</a:t>
            </a:r>
          </a:p>
          <a:p>
            <a:pPr marL="0" indent="0">
              <a:buFont typeface="Arial" panose="020B0604020202020204" pitchFamily="34" charset="0"/>
              <a:buNone/>
            </a:pPr>
            <a:r>
              <a:rPr lang="ar-SY" dirty="0"/>
              <a:t>في هذه الطريقة من التغيير/التحول: أيهما أفضل: الاعتماد على نظام جديد جرى تطويره محلياً </a:t>
            </a:r>
            <a:r>
              <a:rPr lang="en-US" dirty="0"/>
              <a:t>In-House Development</a:t>
            </a:r>
            <a:r>
              <a:rPr lang="ar-SY" dirty="0"/>
              <a:t> أم الاعتماد على نظام جديد جرى تطويره من خلال الاستعانة بمصادر خارجية </a:t>
            </a:r>
            <a:r>
              <a:rPr lang="en-US" dirty="0"/>
              <a:t>Outsourcing</a:t>
            </a:r>
            <a:r>
              <a:rPr lang="ar-SY" dirty="0"/>
              <a:t>؟</a:t>
            </a:r>
          </a:p>
          <a:p>
            <a:pPr marL="0" indent="0">
              <a:buFont typeface="Arial" panose="020B0604020202020204" pitchFamily="34" charset="0"/>
              <a:buNone/>
            </a:pPr>
            <a:r>
              <a:rPr lang="ar-SY" dirty="0"/>
              <a:t>خيار </a:t>
            </a:r>
            <a:r>
              <a:rPr lang="en-US" dirty="0"/>
              <a:t>Outsourcing</a:t>
            </a:r>
            <a:r>
              <a:rPr lang="ar-SY" dirty="0"/>
              <a:t> أفضل لأن النظام في هذه الحالة يكون أكثر موثوقية.</a:t>
            </a:r>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15</a:t>
            </a:fld>
            <a:endParaRPr lang="ar-SY"/>
          </a:p>
        </p:txBody>
      </p:sp>
    </p:spTree>
    <p:extLst>
      <p:ext uri="{BB962C8B-B14F-4D97-AF65-F5344CB8AC3E}">
        <p14:creationId xmlns:p14="http://schemas.microsoft.com/office/powerpoint/2010/main" val="1398546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ما هي الطريقة أو التقنية الأفضل في التغيير </a:t>
            </a:r>
            <a:r>
              <a:rPr lang="en-US" dirty="0"/>
              <a:t>Changeover</a:t>
            </a:r>
            <a:r>
              <a:rPr lang="ar-SY" dirty="0"/>
              <a:t>؟ </a:t>
            </a:r>
          </a:p>
          <a:p>
            <a:r>
              <a:rPr lang="ar-SY" dirty="0"/>
              <a:t>يمكن الاختيار بالنظر إلى مستوى كل من المخاطر والكلفة حسب الموقف</a:t>
            </a:r>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16</a:t>
            </a:fld>
            <a:endParaRPr lang="ar-SY"/>
          </a:p>
        </p:txBody>
      </p:sp>
    </p:spTree>
    <p:extLst>
      <p:ext uri="{BB962C8B-B14F-4D97-AF65-F5344CB8AC3E}">
        <p14:creationId xmlns:p14="http://schemas.microsoft.com/office/powerpoint/2010/main" val="2566453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مثال: تطوير وتجديد واجهات المستخدم </a:t>
            </a:r>
            <a:r>
              <a:rPr lang="en-US" dirty="0"/>
              <a:t>User Interfaces</a:t>
            </a:r>
            <a:r>
              <a:rPr lang="ar-SY" dirty="0"/>
              <a:t> في منصة الطالب الالكترونية في جامعة الرشيد</a:t>
            </a:r>
          </a:p>
          <a:p>
            <a:r>
              <a:rPr lang="ar-SY" dirty="0"/>
              <a:t>التقنية الأفضل في هذه الحالة: </a:t>
            </a:r>
            <a:r>
              <a:rPr lang="en-US" dirty="0"/>
              <a:t>Phased Changeover</a:t>
            </a:r>
            <a:r>
              <a:rPr lang="ar-SY" dirty="0"/>
              <a:t> أو التغيير/التحول على مراحل</a:t>
            </a:r>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17</a:t>
            </a:fld>
            <a:endParaRPr lang="ar-SY"/>
          </a:p>
        </p:txBody>
      </p:sp>
    </p:spTree>
    <p:extLst>
      <p:ext uri="{BB962C8B-B14F-4D97-AF65-F5344CB8AC3E}">
        <p14:creationId xmlns:p14="http://schemas.microsoft.com/office/powerpoint/2010/main" val="3715928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مثال: تطوير وتحقيق نظام جديد للحجز في الصالة الرياضية للجامعة بحيث يتعهد طرف خارجي ببناء النظام الجديد</a:t>
            </a:r>
          </a:p>
          <a:p>
            <a:r>
              <a:rPr lang="ar-SY" dirty="0"/>
              <a:t>التقنية الأفضل في هذه الحالة: </a:t>
            </a:r>
            <a:r>
              <a:rPr lang="en-US" dirty="0"/>
              <a:t>Abrupt Changeover</a:t>
            </a:r>
            <a:r>
              <a:rPr lang="ar-SY" dirty="0"/>
              <a:t> أو التغيير المفاجئ/مرة واحدة</a:t>
            </a:r>
            <a:endParaRPr lang="en-US" dirty="0"/>
          </a:p>
          <a:p>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18</a:t>
            </a:fld>
            <a:endParaRPr lang="ar-SY"/>
          </a:p>
        </p:txBody>
      </p:sp>
    </p:spTree>
    <p:extLst>
      <p:ext uri="{BB962C8B-B14F-4D97-AF65-F5344CB8AC3E}">
        <p14:creationId xmlns:p14="http://schemas.microsoft.com/office/powerpoint/2010/main" val="3121950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مثال: تطوير وتحقيق نظام جديد للحجز للتحكم في حركة الملاحة الجوية في مطار</a:t>
            </a:r>
          </a:p>
          <a:p>
            <a:r>
              <a:rPr lang="ar-SY" dirty="0"/>
              <a:t>التقنية الأفضل في هذه الحالة: </a:t>
            </a:r>
            <a:r>
              <a:rPr lang="en-US" dirty="0"/>
              <a:t>Parallel Changeover</a:t>
            </a:r>
            <a:r>
              <a:rPr lang="ar-SY" dirty="0"/>
              <a:t> أو التغيير على التوازي</a:t>
            </a:r>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19</a:t>
            </a:fld>
            <a:endParaRPr lang="ar-SY"/>
          </a:p>
        </p:txBody>
      </p:sp>
    </p:spTree>
    <p:extLst>
      <p:ext uri="{BB962C8B-B14F-4D97-AF65-F5344CB8AC3E}">
        <p14:creationId xmlns:p14="http://schemas.microsoft.com/office/powerpoint/2010/main" val="83417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طور ما بعد التحقيق </a:t>
            </a:r>
            <a:r>
              <a:rPr lang="en-US" dirty="0"/>
              <a:t>Post-Implementation Phase</a:t>
            </a:r>
            <a:r>
              <a:rPr lang="ar-SY" dirty="0"/>
              <a:t> أو مراجعة ما بعد التحقيق </a:t>
            </a:r>
            <a:r>
              <a:rPr lang="en-US" dirty="0"/>
              <a:t>Post-Implementation Review</a:t>
            </a:r>
            <a:endParaRPr lang="ar-SY" dirty="0"/>
          </a:p>
          <a:p>
            <a:r>
              <a:rPr lang="ar-SY" dirty="0"/>
              <a:t>نعمل في هذا الطور للحصول على تقييمات ومراجعات </a:t>
            </a:r>
            <a:r>
              <a:rPr lang="en-US" dirty="0"/>
              <a:t>Feedback</a:t>
            </a:r>
            <a:r>
              <a:rPr lang="ar-SY" dirty="0"/>
              <a:t> من مستخدمي النظام والعملاء والكادر التقني وكل أصحاب المصلحة أو أي شخص قد يستخدم النظام.</a:t>
            </a:r>
          </a:p>
          <a:p>
            <a:pPr rtl="1"/>
            <a:r>
              <a:rPr lang="ar-SY" dirty="0"/>
              <a:t>الهدف من ذلك التأكد فيما إذا كان النظام الجديد يلبي متطلبات مستخدميه مثلما كما هو متوقع، بالإضافة إلى ذلك، هذا الطور يعتبر ضرورياً لمراجعة عملية التطوير وتعلم الدروس منها، حيث سنعرف أين أخطأنا وأين كنا على صواب، كما ستظهر لنا مكامن الخلل وفرص التطوير والتحسين، وكل ما سبق سينعكس إيجاباً على تطوير الأنظمة مستقبلاً</a:t>
            </a:r>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20</a:t>
            </a:fld>
            <a:endParaRPr lang="ar-SY"/>
          </a:p>
        </p:txBody>
      </p:sp>
    </p:spTree>
    <p:extLst>
      <p:ext uri="{BB962C8B-B14F-4D97-AF65-F5344CB8AC3E}">
        <p14:creationId xmlns:p14="http://schemas.microsoft.com/office/powerpoint/2010/main" val="636163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Y" dirty="0"/>
              <a:t>طور ما بعد التحقيق </a:t>
            </a:r>
            <a:r>
              <a:rPr lang="en-US" dirty="0"/>
              <a:t>Post-Implementation Phase</a:t>
            </a:r>
            <a:r>
              <a:rPr lang="ar-SY" dirty="0"/>
              <a:t> أو مراجعة ما بعد التحقيق </a:t>
            </a:r>
            <a:r>
              <a:rPr lang="en-US" dirty="0"/>
              <a:t>Post-Implementation Review</a:t>
            </a:r>
            <a:endParaRPr lang="ar-SY" dirty="0"/>
          </a:p>
          <a:p>
            <a:r>
              <a:rPr lang="ar-SY" dirty="0"/>
              <a:t>كيف نحصل على المراجعة؟ نحصل عليها من خلال نفس الطرق المتبعة في طور المتطلبات، وهي: المقابلات، الاستبيانات، التقييمات على منصات التواصل الاجتماعي</a:t>
            </a:r>
          </a:p>
          <a:p>
            <a:r>
              <a:rPr lang="ar-SY" dirty="0"/>
              <a:t>من يجب أن يقوم بالمراجعة؟ أي شخص لم يتم إشراكه في عملية التطوير، لأن المطورين أو الأشخاص الذي شاركوا في عملية التطوير، لن يكونوا حياديين، بل منحازين لنظامهم.</a:t>
            </a:r>
          </a:p>
          <a:p>
            <a:r>
              <a:rPr lang="ar-SY" dirty="0"/>
              <a:t>لذا يُعتبر مدققي نظم المعلومات </a:t>
            </a:r>
            <a:r>
              <a:rPr lang="en-US" dirty="0"/>
              <a:t>IS Auditors</a:t>
            </a:r>
            <a:r>
              <a:rPr lang="ar-SY" dirty="0"/>
              <a:t>، خياراً مناسباً في هذا الطور</a:t>
            </a:r>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21</a:t>
            </a:fld>
            <a:endParaRPr lang="ar-SY"/>
          </a:p>
        </p:txBody>
      </p:sp>
    </p:spTree>
    <p:extLst>
      <p:ext uri="{BB962C8B-B14F-4D97-AF65-F5344CB8AC3E}">
        <p14:creationId xmlns:p14="http://schemas.microsoft.com/office/powerpoint/2010/main" val="3503144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متى يجب إجراء المراجعة؟</a:t>
            </a:r>
          </a:p>
          <a:p>
            <a:r>
              <a:rPr lang="ar-SY" dirty="0"/>
              <a:t>يجب إعطاء المستخدمين وقتاً كافياً لاستخدام النظام بحيث يصبحون أكثر تآلفاً وانسجاماً معه ومما يسمح لهم باستخدام كافة الوظائف المحققة فيه، وبالتالي سيكون هناك فرصة لاكتشاف المشاكل والعيوب.</a:t>
            </a:r>
          </a:p>
          <a:p>
            <a:r>
              <a:rPr lang="ar-SY" dirty="0"/>
              <a:t>تعتبر مدة </a:t>
            </a:r>
            <a:r>
              <a:rPr lang="en-US" dirty="0"/>
              <a:t>3-6</a:t>
            </a:r>
            <a:r>
              <a:rPr lang="ar-SY" dirty="0"/>
              <a:t> شهور بعد التحقيق- مدة مناسبة من أجل الحصول على </a:t>
            </a:r>
            <a:r>
              <a:rPr lang="ar-SY"/>
              <a:t>المراجعات والتقييمات</a:t>
            </a:r>
            <a:endParaRPr lang="ar-SY"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22</a:t>
            </a:fld>
            <a:endParaRPr lang="ar-SY"/>
          </a:p>
        </p:txBody>
      </p:sp>
    </p:spTree>
    <p:extLst>
      <p:ext uri="{BB962C8B-B14F-4D97-AF65-F5344CB8AC3E}">
        <p14:creationId xmlns:p14="http://schemas.microsoft.com/office/powerpoint/2010/main" val="1192358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المخاطر </a:t>
            </a:r>
            <a:r>
              <a:rPr lang="en-US" dirty="0"/>
              <a:t>Risks</a:t>
            </a:r>
            <a:r>
              <a:rPr lang="ar-SY" dirty="0"/>
              <a:t> التي تواجه تطوير التطبيقات</a:t>
            </a:r>
          </a:p>
          <a:p>
            <a:r>
              <a:rPr lang="ar-SY" dirty="0"/>
              <a:t>ما هي أهم وأكبر المخاطر التي تواجهنا عند تطوير التطبيقات ونظم المعلومات؟</a:t>
            </a:r>
          </a:p>
          <a:p>
            <a:r>
              <a:rPr lang="ar-SY" dirty="0"/>
              <a:t>يُعتبر عدم رضا المستخدمين عن النظام الجديد بسبب عدم تلبيته لمتطلباتهم وأهدافهم وتوقعاتهم منه، أشد المخاطر التي يمكن أن تواجهنا، ويحصل هذا عند عدم إعطاء المستخدمين الوقت الكافي لإعطاء ومعرفة متطلباتهم، فهم، أي المستخدمين، الأشخاص الأكثر أهمية في عملية التطوير، ومنهم نقوم باستيضاح المتطلبات والتي تعبر عما يريدونه من النظام.</a:t>
            </a:r>
          </a:p>
          <a:p>
            <a:r>
              <a:rPr lang="ar-SY" dirty="0"/>
              <a:t>مثال: تعتبر شركة </a:t>
            </a:r>
            <a:r>
              <a:rPr lang="en-US" dirty="0"/>
              <a:t>Microsoft</a:t>
            </a:r>
            <a:r>
              <a:rPr lang="ar-SY" dirty="0"/>
              <a:t> شركة رائدة في صناعة البرمجيات والأنظمة حول العالم، ومع ذلك، فقد فشلت في تسويق إصدارين مختلفين لنظام التشغيل </a:t>
            </a:r>
            <a:r>
              <a:rPr lang="en-US" dirty="0"/>
              <a:t>Windows</a:t>
            </a:r>
            <a:r>
              <a:rPr lang="ar-SY" dirty="0"/>
              <a:t>، وهما: </a:t>
            </a:r>
            <a:r>
              <a:rPr lang="en-US" dirty="0"/>
              <a:t>Vista and 8</a:t>
            </a:r>
            <a:r>
              <a:rPr lang="ar-SY" dirty="0"/>
              <a:t>، فعلى الرغم من أن مطوري شركة </a:t>
            </a:r>
            <a:r>
              <a:rPr lang="en-US" dirty="0"/>
              <a:t>Microsoft</a:t>
            </a:r>
            <a:r>
              <a:rPr lang="ar-SY" dirty="0"/>
              <a:t> قد أضافة في هذين الإصدارين وظائف وميزات جديدة وفعالة، إلا أن المستخدمين لم يُبدو الرضا عن هذه الميزات حيث أنها لم تحقق متطلباتهم الفعلية، ومما أي إلى إيقاف العمل بهذين الإصدارين وسحبهما من السوق، وكان ذلك بسبب عدم إعطاء الوقت الكافي من الشركة لمعرفة متطلبات المستخدمين الفعلية ودراسة الجدوى منها.</a:t>
            </a:r>
          </a:p>
          <a:p>
            <a:r>
              <a:rPr lang="ar-SY" dirty="0"/>
              <a:t>في النهاية، لا بد من إجراء اختبار القبول النهائي من قبل المستخدمين </a:t>
            </a:r>
            <a:r>
              <a:rPr lang="en-US" dirty="0"/>
              <a:t>Final Acceptance Test</a:t>
            </a:r>
            <a:r>
              <a:rPr lang="ar-SY" dirty="0"/>
              <a:t> قبل وضع النظام في الخدمة الفعلية.</a:t>
            </a:r>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23</a:t>
            </a:fld>
            <a:endParaRPr lang="ar-SY"/>
          </a:p>
        </p:txBody>
      </p:sp>
    </p:spTree>
    <p:extLst>
      <p:ext uri="{BB962C8B-B14F-4D97-AF65-F5344CB8AC3E}">
        <p14:creationId xmlns:p14="http://schemas.microsoft.com/office/powerpoint/2010/main" val="1413722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المخاطر </a:t>
            </a:r>
            <a:r>
              <a:rPr lang="en-US" dirty="0"/>
              <a:t>Risks</a:t>
            </a:r>
            <a:r>
              <a:rPr lang="ar-SY" dirty="0"/>
              <a:t> التي تواجه تطوير التطبيقات</a:t>
            </a:r>
          </a:p>
          <a:p>
            <a:pPr marL="171450" indent="-171450">
              <a:buFont typeface="Arial" panose="020B0604020202020204" pitchFamily="34" charset="0"/>
              <a:buChar char="•"/>
            </a:pPr>
            <a:r>
              <a:rPr lang="ar-SY" dirty="0"/>
              <a:t>ما هي المخاطر الأخرى التي يمكن أن تواجهنا عند تطوير التطبيقات ونظم المعلومات؟</a:t>
            </a:r>
          </a:p>
          <a:p>
            <a:pPr marL="628650" lvl="1" indent="-171450">
              <a:buFont typeface="Arial" panose="020B0604020202020204" pitchFamily="34" charset="0"/>
              <a:buChar char="•"/>
            </a:pPr>
            <a:r>
              <a:rPr lang="ar-SY" dirty="0"/>
              <a:t>من أهم المخاطر التي يمكن أن تواجهنا أيضاً هو طلبات التغيير التي تأتي من المستخدمين بعد الانتهاء من طور المتطلبات </a:t>
            </a:r>
            <a:r>
              <a:rPr lang="en-US" dirty="0"/>
              <a:t>Requirements</a:t>
            </a:r>
            <a:r>
              <a:rPr lang="ar-SY" dirty="0"/>
              <a:t>.</a:t>
            </a:r>
          </a:p>
          <a:p>
            <a:pPr lvl="1"/>
            <a:r>
              <a:rPr lang="ar-SY" dirty="0"/>
              <a:t>طلبات التغيير هذه قد تتضمن إضافة وحدات أو وظائف جديدة إلى النظام غير تلك التي تم استيضاحها في طور المتطلبات، وبالتالي سيترتب على هذا الأمر إعادة عمل وإعادة إنجاز في المراحل التي تم إنجازها بعد المتطلبات، بالإضافة على إحداث تغييرات فيما هو منجز حتى الآن.</a:t>
            </a:r>
          </a:p>
          <a:p>
            <a:pPr lvl="1"/>
            <a:r>
              <a:rPr lang="ar-SY" dirty="0"/>
              <a:t>لكن على الإدارة العليا </a:t>
            </a:r>
            <a:r>
              <a:rPr lang="en-US" dirty="0"/>
              <a:t>Senior Management</a:t>
            </a:r>
            <a:r>
              <a:rPr lang="ar-SY" dirty="0"/>
              <a:t> أن تعمل على دراسة وتحليل أي طلب تغيير وعدم تلبية إلا ما هو ضروري ومهم فعلياً، لأن هذا التغيير سيترتب عليه كلفة وجهد، كما أن عد تلبيته يمكن أن يجعل من النظام في نهاية الأمر غير مقبول بالنسبة للمستخدمين.</a:t>
            </a:r>
          </a:p>
          <a:p>
            <a:pPr marL="171450" indent="-171450">
              <a:buFont typeface="Arial" panose="020B0604020202020204" pitchFamily="34" charset="0"/>
              <a:buChar char="•"/>
            </a:pPr>
            <a:r>
              <a:rPr lang="ar-SY" dirty="0"/>
              <a:t>يمكن القول بأنه لا يجب رفض التغييرات التي تنتج عن تغير اللوائح والتشريعات الحكومية </a:t>
            </a:r>
            <a:r>
              <a:rPr lang="en-US" dirty="0"/>
              <a:t>Government Regulations</a:t>
            </a:r>
            <a:r>
              <a:rPr lang="ar-SY" dirty="0"/>
              <a:t>، وإنما العمل على تحقيقها فوراً.</a:t>
            </a:r>
          </a:p>
          <a:p>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24</a:t>
            </a:fld>
            <a:endParaRPr lang="ar-SY"/>
          </a:p>
        </p:txBody>
      </p:sp>
    </p:spTree>
    <p:extLst>
      <p:ext uri="{BB962C8B-B14F-4D97-AF65-F5344CB8AC3E}">
        <p14:creationId xmlns:p14="http://schemas.microsoft.com/office/powerpoint/2010/main" val="132382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طور التحقيق </a:t>
            </a:r>
            <a:r>
              <a:rPr lang="en-US" dirty="0"/>
              <a:t>Implementation Phase</a:t>
            </a:r>
            <a:r>
              <a:rPr lang="ar-SY" dirty="0"/>
              <a:t> نُطلق عليه أيضاً (التغيير أو التحول </a:t>
            </a:r>
            <a:r>
              <a:rPr lang="en-US" dirty="0"/>
              <a:t>Changeover</a:t>
            </a:r>
            <a:r>
              <a:rPr lang="ar-SY" dirty="0"/>
              <a:t>)</a:t>
            </a:r>
            <a:r>
              <a:rPr lang="en-US" dirty="0"/>
              <a:t> </a:t>
            </a:r>
            <a:r>
              <a:rPr lang="ar-SY" dirty="0"/>
              <a:t> وفيه يتم الانتقال للعمل من النظام القديم إلى النظام الجديد الذي يستبدله</a:t>
            </a:r>
          </a:p>
          <a:p>
            <a:r>
              <a:rPr lang="ar-SY" dirty="0"/>
              <a:t>أحياناً نُطلق على هذه العملية: تقنية </a:t>
            </a:r>
            <a:r>
              <a:rPr lang="en-US" dirty="0"/>
              <a:t>Cutover</a:t>
            </a:r>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7</a:t>
            </a:fld>
            <a:endParaRPr lang="ar-SY"/>
          </a:p>
        </p:txBody>
      </p:sp>
    </p:spTree>
    <p:extLst>
      <p:ext uri="{BB962C8B-B14F-4D97-AF65-F5344CB8AC3E}">
        <p14:creationId xmlns:p14="http://schemas.microsoft.com/office/powerpoint/2010/main" val="2059984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Y" dirty="0"/>
              <a:t>المخاطر </a:t>
            </a:r>
            <a:r>
              <a:rPr lang="en-US" dirty="0"/>
              <a:t>Risks</a:t>
            </a:r>
            <a:r>
              <a:rPr lang="ar-SY" dirty="0"/>
              <a:t> التي تواجه تطوير التطبيقات</a:t>
            </a:r>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SY" dirty="0"/>
              <a:t>ما هي المخاطر الأخرى التي يمكن أن تواجهنا عند تطوير التطبيقات ونظم المعلومات؟</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t>مخاطر من داخل المشروع </a:t>
            </a:r>
            <a:r>
              <a:rPr lang="en-US" dirty="0"/>
              <a:t>Within Project Risks</a:t>
            </a:r>
            <a:endParaRPr lang="ar-SY"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t>مخاطر المزودين </a:t>
            </a:r>
            <a:r>
              <a:rPr lang="en-US" dirty="0"/>
              <a:t>Suppliers Risks</a:t>
            </a:r>
            <a:endParaRPr lang="ar-SY"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t>مخاطر من داخل المنظمة </a:t>
            </a:r>
            <a:r>
              <a:rPr lang="en-US" dirty="0"/>
              <a:t>Within the Organization Risks</a:t>
            </a:r>
            <a:endParaRPr lang="ar-SY"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t>مخاطر من البيئة أو المحيط الخارجي </a:t>
            </a:r>
            <a:r>
              <a:rPr lang="en-US" dirty="0"/>
              <a:t>With the External Environment Risks</a:t>
            </a:r>
            <a:endParaRPr lang="ar-SY" dirty="0"/>
          </a:p>
          <a:p>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25</a:t>
            </a:fld>
            <a:endParaRPr lang="ar-SY"/>
          </a:p>
        </p:txBody>
      </p:sp>
    </p:spTree>
    <p:extLst>
      <p:ext uri="{BB962C8B-B14F-4D97-AF65-F5344CB8AC3E}">
        <p14:creationId xmlns:p14="http://schemas.microsoft.com/office/powerpoint/2010/main" val="3885262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Y" dirty="0"/>
              <a:t>المخاطر </a:t>
            </a:r>
            <a:r>
              <a:rPr lang="en-US" dirty="0"/>
              <a:t>Risks</a:t>
            </a:r>
            <a:r>
              <a:rPr lang="ar-SY" dirty="0"/>
              <a:t> التي تواجه تطوير التطبيقات</a:t>
            </a:r>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SY" dirty="0"/>
              <a:t>ما هي المخاطر الأخرى التي يمكن أن تواجهنا عند تطوير التطبيقات ونظم المعلومات؟</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t>مخاطر من داخل المشروع </a:t>
            </a:r>
            <a:r>
              <a:rPr lang="en-US" dirty="0"/>
              <a:t>Within Project Risks</a:t>
            </a:r>
            <a:endParaRPr lang="ar-SY" dirty="0"/>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t>في حالة التطوير المحلي </a:t>
            </a:r>
            <a:r>
              <a:rPr lang="en-US" dirty="0"/>
              <a:t>In-House Development</a:t>
            </a:r>
            <a:r>
              <a:rPr lang="ar-SY" dirty="0"/>
              <a:t>: عدم اتباع المطورين في هذه الحالة للتوجيهات والإرشادات والهدف من المشروع يُعتبر خطراً </a:t>
            </a:r>
            <a:r>
              <a:rPr lang="en-US" dirty="0"/>
              <a:t>Risk</a:t>
            </a:r>
            <a:r>
              <a:rPr lang="ar-SY" dirty="0"/>
              <a:t> لأن النظام أو المنتج لن يكون بالجودة المطلوبة</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t>ضعف إدارة كل من المشروع ككل والوقت، حيث أن غياب المدير الناجح يُسبب خطراً قد يؤدي إلى فشل المشروع</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t>مخاطر المزودين </a:t>
            </a:r>
            <a:r>
              <a:rPr lang="en-US" dirty="0"/>
              <a:t>Suppliers Risks</a:t>
            </a:r>
            <a:r>
              <a:rPr lang="ar-SY" dirty="0"/>
              <a:t>، وتظهر هذه المخاطر في حالة الاستعانة بمصادر خارجية </a:t>
            </a:r>
            <a:r>
              <a:rPr lang="en-US" dirty="0"/>
              <a:t>Outsourcing</a:t>
            </a:r>
            <a:endParaRPr lang="ar-SY" dirty="0"/>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t>عدم توافق الوحدات </a:t>
            </a:r>
            <a:r>
              <a:rPr lang="en-US" dirty="0"/>
              <a:t>Modules</a:t>
            </a:r>
            <a:r>
              <a:rPr lang="ar-SY" dirty="0"/>
              <a:t> أو المكونات التي يزودنا بها أطراف خارجية مع المتطلبات التي كنا قد حددناها يُشكل خطراً لأن النظام لن يكون مقبولاً </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t>عدم التزام الطرف المتعهد بتسليم المشروع أو المنتج في الوقت المحدد يُعتبر خطراً</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t>مخاطر من داخل المنظمة </a:t>
            </a:r>
            <a:r>
              <a:rPr lang="en-US" dirty="0"/>
              <a:t>Within the Organization Risks</a:t>
            </a:r>
            <a:endParaRPr lang="ar-SY" dirty="0"/>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t>حصول تغيير في الإدارة العليا للمنظمة أو الشركة التي تعمل على تطوير النظام يُشكل خطراً يُمكن أن يسبب تغييراً في ميزانية المشروع أو إدارته، وبالتالي يمكن أن يفشل هذا المشروع</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t>إن تغيير أولوية المشروع لسبب ما يُعتبر خطراً لأنه قد يسبب التأخير في الإنجاز والتسليم</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t>مخاطر من البيئة أو المحيط الخارجي </a:t>
            </a:r>
            <a:r>
              <a:rPr lang="en-US" dirty="0"/>
              <a:t>With the External Environment Risks</a:t>
            </a:r>
            <a:endParaRPr lang="ar-SY" dirty="0"/>
          </a:p>
          <a:p>
            <a:endParaRPr lang="en-US" dirty="0"/>
          </a:p>
          <a:p>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26</a:t>
            </a:fld>
            <a:endParaRPr lang="ar-SY"/>
          </a:p>
        </p:txBody>
      </p:sp>
    </p:spTree>
    <p:extLst>
      <p:ext uri="{BB962C8B-B14F-4D97-AF65-F5344CB8AC3E}">
        <p14:creationId xmlns:p14="http://schemas.microsoft.com/office/powerpoint/2010/main" val="268330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Y" dirty="0"/>
              <a:t>المخاطر </a:t>
            </a:r>
            <a:r>
              <a:rPr lang="en-US" dirty="0"/>
              <a:t>Risks</a:t>
            </a:r>
            <a:r>
              <a:rPr lang="ar-SY" dirty="0"/>
              <a:t> التي تواجه تطوير التطبيقات</a:t>
            </a:r>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SY" dirty="0"/>
              <a:t>ما هي المخاطر الأخرى التي يمكن أن تواجهنا عند تطوير التطبيقات ونظم المعلومات؟</a:t>
            </a:r>
          </a:p>
          <a:p>
            <a:pPr marL="0" marR="0" lvl="0" indent="0" algn="r" defTabSz="914400" rtl="1" eaLnBrk="1" fontAlgn="auto" latinLnBrk="0" hangingPunct="1">
              <a:lnSpc>
                <a:spcPct val="100000"/>
              </a:lnSpc>
              <a:spcBef>
                <a:spcPts val="0"/>
              </a:spcBef>
              <a:spcAft>
                <a:spcPts val="0"/>
              </a:spcAft>
              <a:buClrTx/>
              <a:buSzTx/>
              <a:buFontTx/>
              <a:buNone/>
              <a:tabLst/>
              <a:defRPr/>
            </a:pPr>
            <a:r>
              <a:rPr lang="ar-SY" dirty="0"/>
              <a:t>مخاطر من البيئة أو المحيط الخارجي </a:t>
            </a:r>
            <a:r>
              <a:rPr lang="en-US" dirty="0"/>
              <a:t>With the External Environment Risks</a:t>
            </a:r>
            <a:endParaRPr lang="ar-SY"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t>ظهور منافسين </a:t>
            </a:r>
            <a:r>
              <a:rPr lang="en-US" dirty="0"/>
              <a:t>Competitors</a:t>
            </a:r>
            <a:r>
              <a:rPr lang="ar-SY" dirty="0"/>
              <a:t> يُعتبر خطراً لأنهم من الممكن أن يقدموا خياراً أفضل من النظام الذي نقوم بتطويره</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t>حدوث تغير في الوضع الاقتصادي الذي يجري تطوير المشروع فيه يُعتبر خطراً لأنه قد يسبب قصوراً في ميزانية المشروع</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t>تغير اللوائح والتشريعات والقوانين يُعتبر خطراً لأنه قد يسبب إعادة العمل في كثير من وظائف النظام</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t>تغير تفضيلات العملاء وميولهم ورغباتهم يُعتبر خطراً نظراً لأن المشروع أو النظام عند الانتهاء من تطويره لن يحظى بقبولهم</a:t>
            </a:r>
          </a:p>
          <a:p>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27</a:t>
            </a:fld>
            <a:endParaRPr lang="ar-SY"/>
          </a:p>
        </p:txBody>
      </p:sp>
    </p:spTree>
    <p:extLst>
      <p:ext uri="{BB962C8B-B14F-4D97-AF65-F5344CB8AC3E}">
        <p14:creationId xmlns:p14="http://schemas.microsoft.com/office/powerpoint/2010/main" val="1936865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دور مدققي نظم المعلومات </a:t>
            </a:r>
            <a:r>
              <a:rPr lang="en-US" dirty="0"/>
              <a:t>IS Auditors</a:t>
            </a:r>
            <a:r>
              <a:rPr lang="ar-SY" dirty="0"/>
              <a:t> في دور حياة تطوير البرمجيات</a:t>
            </a:r>
          </a:p>
          <a:p>
            <a:r>
              <a:rPr lang="ar-SY" dirty="0"/>
              <a:t>يلعب مدققو نظم المعلومات دورين أساسيين، هما:</a:t>
            </a:r>
          </a:p>
          <a:p>
            <a:pPr marL="171450" indent="-171450">
              <a:buFont typeface="Arial" panose="020B0604020202020204" pitchFamily="34" charset="0"/>
              <a:buChar char="•"/>
            </a:pPr>
            <a:r>
              <a:rPr lang="ar-SY" dirty="0"/>
              <a:t>إعداد التقارير وإعلام الإدارة العليا بواقع عملية التطوير، وذلك بشكل مستقل عن فريق التطوير من أجل أن يكون تقييم العملية مستقلاً ويسلط الضوء على السلبيات ويعزز الإيجابيات</a:t>
            </a:r>
          </a:p>
          <a:p>
            <a:pPr marL="171450" indent="-171450">
              <a:buFont typeface="Arial" panose="020B0604020202020204" pitchFamily="34" charset="0"/>
              <a:buChar char="•"/>
            </a:pPr>
            <a:r>
              <a:rPr lang="ar-SY" dirty="0"/>
              <a:t>ضمان أن يقوم فريق التطوير بتحقيق الضوابط </a:t>
            </a:r>
            <a:r>
              <a:rPr lang="en-US" dirty="0"/>
              <a:t>Controls</a:t>
            </a:r>
            <a:r>
              <a:rPr lang="ar-SY" dirty="0"/>
              <a:t> المقترحة خلال عملية التطوير نفسها، لأن الكلفة </a:t>
            </a:r>
            <a:r>
              <a:rPr lang="en-US" dirty="0"/>
              <a:t>Cost</a:t>
            </a:r>
            <a:r>
              <a:rPr lang="ar-SY" dirty="0"/>
              <a:t> ستكون مرتفعة في حال عدم القيام بذلك خلال عملية التطوير وتأجيلها لما بعد الانتهاء من عملية التطوير، كما أنها ستكون أقل فعالية.</a:t>
            </a:r>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28</a:t>
            </a:fld>
            <a:endParaRPr lang="ar-SY"/>
          </a:p>
        </p:txBody>
      </p:sp>
    </p:spTree>
    <p:extLst>
      <p:ext uri="{BB962C8B-B14F-4D97-AF65-F5344CB8AC3E}">
        <p14:creationId xmlns:p14="http://schemas.microsoft.com/office/powerpoint/2010/main" val="1712288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دور مدققي نظم المعلومات في طور الجدوى </a:t>
            </a:r>
            <a:r>
              <a:rPr lang="en-US" dirty="0"/>
              <a:t>Feasibility</a:t>
            </a:r>
            <a:endParaRPr lang="ar-SY" dirty="0"/>
          </a:p>
          <a:p>
            <a:pPr marL="171450" indent="-171450">
              <a:buFont typeface="Arial" panose="020B0604020202020204" pitchFamily="34" charset="0"/>
              <a:buChar char="•"/>
            </a:pPr>
            <a:r>
              <a:rPr lang="ar-SY" dirty="0"/>
              <a:t>مراجعة دراسة الجدوى من أجل:</a:t>
            </a:r>
          </a:p>
          <a:p>
            <a:pPr marL="628650" lvl="1" indent="-171450">
              <a:buFont typeface="Arial" panose="020B0604020202020204" pitchFamily="34" charset="0"/>
              <a:buChar char="•"/>
            </a:pPr>
            <a:r>
              <a:rPr lang="ar-SY" dirty="0"/>
              <a:t>التحقق من الكلفة الموضوعة والمنفعة التي ستعود جراء القيام بتطوير النظام</a:t>
            </a:r>
          </a:p>
          <a:p>
            <a:pPr marL="628650" lvl="1" indent="-171450">
              <a:buFont typeface="Arial" panose="020B0604020202020204" pitchFamily="34" charset="0"/>
              <a:buChar char="•"/>
            </a:pPr>
            <a:r>
              <a:rPr lang="ar-SY" dirty="0"/>
              <a:t>التحقق فيما إذا كنا بحاجة لهذا النظام فعلاً</a:t>
            </a:r>
          </a:p>
          <a:p>
            <a:pPr marL="628650" lvl="1" indent="-171450">
              <a:buFont typeface="Arial" panose="020B0604020202020204" pitchFamily="34" charset="0"/>
              <a:buChar char="•"/>
            </a:pPr>
            <a:r>
              <a:rPr lang="ar-SY" dirty="0"/>
              <a:t>التحقق من إمكانية تحقيق الحل سواء من خلال التطوير المحلي أو الاستعانة بمصادر خارجية</a:t>
            </a:r>
          </a:p>
          <a:p>
            <a:pPr marL="171450" lvl="0" indent="-171450">
              <a:buFont typeface="Arial" panose="020B0604020202020204" pitchFamily="34" charset="0"/>
              <a:buChar char="•"/>
            </a:pPr>
            <a:r>
              <a:rPr lang="ar-SY" dirty="0"/>
              <a:t>في نهاية الأمر، مدققو نظم المعلومات في هذه المرحلة ليسوا إلا مستشارين </a:t>
            </a:r>
            <a:r>
              <a:rPr lang="en-US" dirty="0"/>
              <a:t>Consultants</a:t>
            </a:r>
            <a:r>
              <a:rPr lang="ar-SY" dirty="0"/>
              <a:t> يقدمون النصائح لكل من الإدارة العليا والفريق حول الجدوى من تطوير النظام</a:t>
            </a:r>
          </a:p>
          <a:p>
            <a:pPr marL="0" lvl="0" indent="0">
              <a:buFont typeface="Arial" panose="020B0604020202020204" pitchFamily="34" charset="0"/>
              <a:buNone/>
            </a:pPr>
            <a:r>
              <a:rPr lang="ar-SY" dirty="0"/>
              <a:t>دور مدققي نظم المعلومات في طور المتطلبات </a:t>
            </a:r>
            <a:r>
              <a:rPr lang="en-US" dirty="0"/>
              <a:t>Requirements</a:t>
            </a:r>
            <a:endParaRPr lang="ar-SY" dirty="0"/>
          </a:p>
          <a:p>
            <a:pPr marL="171450" lvl="0" indent="-171450">
              <a:buFont typeface="Arial" panose="020B0604020202020204" pitchFamily="34" charset="0"/>
              <a:buChar char="•"/>
            </a:pPr>
            <a:r>
              <a:rPr lang="ar-SY" dirty="0"/>
              <a:t>مراجعة تعريف المتطلبات </a:t>
            </a:r>
            <a:r>
              <a:rPr lang="en-US" dirty="0"/>
              <a:t>Requirements</a:t>
            </a:r>
            <a:r>
              <a:rPr lang="ar-SY" dirty="0"/>
              <a:t>، بهدف:</a:t>
            </a:r>
          </a:p>
          <a:p>
            <a:pPr marL="628650" lvl="1" indent="-171450">
              <a:buFont typeface="Arial" panose="020B0604020202020204" pitchFamily="34" charset="0"/>
              <a:buChar char="•"/>
            </a:pPr>
            <a:r>
              <a:rPr lang="ar-SY" dirty="0"/>
              <a:t>التحقق من دقتها وذلك من خلال مراجعة المستخدمين والتحقق من خلالهم حول مدى رضاهم عن المتطلبات التي تم تعريفها وفيما إذا تم إعطاءهم الوقت الكافي للتعبير عن متطلباتهم</a:t>
            </a:r>
          </a:p>
          <a:p>
            <a:pPr marL="628650" lvl="1" indent="-171450">
              <a:buFont typeface="Arial" panose="020B0604020202020204" pitchFamily="34" charset="0"/>
              <a:buChar char="•"/>
            </a:pPr>
            <a:r>
              <a:rPr lang="ar-SY" dirty="0"/>
              <a:t>التحقق فيما إذا تم التواصل مع كل شرائح المستخدمين وأصحاب المصلحة الفاعلين الذين يجب فعلاً التواصل معهم</a:t>
            </a:r>
          </a:p>
          <a:p>
            <a:pPr marL="628650" lvl="1" indent="-171450">
              <a:buFont typeface="Arial" panose="020B0604020202020204" pitchFamily="34" charset="0"/>
              <a:buChar char="•"/>
            </a:pPr>
            <a:r>
              <a:rPr lang="ar-SY" dirty="0"/>
              <a:t>طلب الموافقة من الإدارة العليا حول المتطلبات التي تم تعريفها ومعرفة مدى رضاهم عنها</a:t>
            </a:r>
          </a:p>
          <a:p>
            <a:pPr marL="628650" lvl="1" indent="-171450">
              <a:buFont typeface="Arial" panose="020B0604020202020204" pitchFamily="34" charset="0"/>
              <a:buChar char="•"/>
            </a:pPr>
            <a:endParaRPr lang="ar-SY"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29</a:t>
            </a:fld>
            <a:endParaRPr lang="ar-SY"/>
          </a:p>
        </p:txBody>
      </p:sp>
    </p:spTree>
    <p:extLst>
      <p:ext uri="{BB962C8B-B14F-4D97-AF65-F5344CB8AC3E}">
        <p14:creationId xmlns:p14="http://schemas.microsoft.com/office/powerpoint/2010/main" val="921818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دور مدققي نظم المعلومات في طور التصميم </a:t>
            </a:r>
            <a:r>
              <a:rPr lang="en-US" dirty="0"/>
              <a:t>Design</a:t>
            </a:r>
            <a:endParaRPr lang="ar-SY" dirty="0"/>
          </a:p>
          <a:p>
            <a:pPr marL="171450" indent="-171450">
              <a:buFont typeface="Arial" panose="020B0604020202020204" pitchFamily="34" charset="0"/>
              <a:buChar char="•"/>
            </a:pPr>
            <a:r>
              <a:rPr lang="ar-SY" dirty="0"/>
              <a:t>كما نعلم، فإن التصميم يوافق القيام بالتطوير المحلي </a:t>
            </a:r>
            <a:r>
              <a:rPr lang="en-US" dirty="0"/>
              <a:t>In-House</a:t>
            </a:r>
            <a:r>
              <a:rPr lang="ar-SY" dirty="0"/>
              <a:t> للنظام، وبالتالي يكون دور مدققي نظم المعلومات في هذا الطور مراجعة التقنيات والطرائق المستخدمة (</a:t>
            </a:r>
            <a:r>
              <a:rPr lang="en-US" dirty="0"/>
              <a:t>DFD, ERD, </a:t>
            </a:r>
            <a:r>
              <a:rPr lang="en-US" dirty="0" err="1"/>
              <a:t>etc</a:t>
            </a:r>
            <a:r>
              <a:rPr lang="ar-SY" dirty="0"/>
              <a:t>) في هذا الطور للتحقق فيما إذا كانت مناسبة</a:t>
            </a:r>
          </a:p>
          <a:p>
            <a:pPr marL="0" indent="0">
              <a:buFont typeface="Arial" panose="020B0604020202020204" pitchFamily="34" charset="0"/>
              <a:buNone/>
            </a:pPr>
            <a:r>
              <a:rPr lang="ar-SY" dirty="0"/>
              <a:t>دور مدققي نظم المعلومات في طور الاختيار </a:t>
            </a:r>
            <a:r>
              <a:rPr lang="en-US" dirty="0"/>
              <a:t>Selection</a:t>
            </a:r>
            <a:endParaRPr lang="ar-SY" dirty="0"/>
          </a:p>
          <a:p>
            <a:pPr marL="171450" indent="-171450">
              <a:buFont typeface="Arial" panose="020B0604020202020204" pitchFamily="34" charset="0"/>
              <a:buChar char="•"/>
            </a:pPr>
            <a:r>
              <a:rPr lang="ar-SY" dirty="0"/>
              <a:t>كما نعلم، فإن طور الاختيار يوافق الاستعانة بمصادر خارجية </a:t>
            </a:r>
            <a:r>
              <a:rPr lang="en-US" dirty="0"/>
              <a:t>Outsourcing</a:t>
            </a:r>
            <a:r>
              <a:rPr lang="ar-SY" dirty="0"/>
              <a:t>، حيق يكون دور </a:t>
            </a:r>
            <a:r>
              <a:rPr lang="en-US" dirty="0"/>
              <a:t>IS Auditors</a:t>
            </a:r>
            <a:r>
              <a:rPr lang="ar-SY" dirty="0"/>
              <a:t> مراجعة في هذا الطور مراجعة مستندات </a:t>
            </a:r>
            <a:r>
              <a:rPr lang="en-US" dirty="0"/>
              <a:t>RFQ and RFP</a:t>
            </a:r>
            <a:r>
              <a:rPr lang="ar-SY" dirty="0"/>
              <a:t>، من أجل:</a:t>
            </a:r>
          </a:p>
          <a:p>
            <a:pPr marL="628650" lvl="1" indent="-171450">
              <a:buFont typeface="Arial" panose="020B0604020202020204" pitchFamily="34" charset="0"/>
              <a:buChar char="•"/>
            </a:pPr>
            <a:r>
              <a:rPr lang="ar-SY" dirty="0"/>
              <a:t>ضمان أن المزودين أو الشركات التي تم اختيارها تُغطي وتلبي فعلاً تعريف المتطلبات، ويكون ذلك من خلال مستند </a:t>
            </a:r>
            <a:r>
              <a:rPr lang="en-US" dirty="0"/>
              <a:t>RFP</a:t>
            </a:r>
            <a:endParaRPr lang="ar-SY" dirty="0"/>
          </a:p>
          <a:p>
            <a:pPr marL="628650" lvl="1" indent="-171450">
              <a:buFont typeface="Arial" panose="020B0604020202020204" pitchFamily="34" charset="0"/>
              <a:buChar char="•"/>
            </a:pPr>
            <a:r>
              <a:rPr lang="ar-SY" dirty="0"/>
              <a:t>ضمان أن العقد تم مراجعته من قبل القسم القانوني</a:t>
            </a:r>
          </a:p>
          <a:p>
            <a:pPr marL="628650" lvl="1" indent="-171450">
              <a:buFont typeface="Arial" panose="020B0604020202020204" pitchFamily="34" charset="0"/>
              <a:buChar char="•"/>
            </a:pPr>
            <a:r>
              <a:rPr lang="ar-SY" dirty="0"/>
              <a:t>ضمان أن العناصر والوحدات المختارة تُغطي وتلبي فعلاً تعريف المتطلبات، ويكون ذلك من خلال مستند </a:t>
            </a:r>
            <a:r>
              <a:rPr lang="en-US" dirty="0"/>
              <a:t>RFP</a:t>
            </a:r>
            <a:endParaRPr lang="ar-SY" dirty="0"/>
          </a:p>
          <a:p>
            <a:pPr marL="628650" lvl="1" indent="-171450">
              <a:buFont typeface="Arial" panose="020B0604020202020204" pitchFamily="34" charset="0"/>
              <a:buChar char="•"/>
            </a:pPr>
            <a:r>
              <a:rPr lang="ar-SY" dirty="0"/>
              <a:t>التحقق فيما إذا تم التواصل مع كل شرائح المستخدمين وأصحاب المصلحة الفاعلين الذين يجب فعلاً التواصل معهم</a:t>
            </a:r>
          </a:p>
          <a:p>
            <a:pPr marL="628650" lvl="1" indent="-171450">
              <a:buFont typeface="Arial" panose="020B0604020202020204" pitchFamily="34" charset="0"/>
              <a:buChar char="•"/>
            </a:pPr>
            <a:r>
              <a:rPr lang="ar-SY" dirty="0"/>
              <a:t>طلب الموافقة من الإدارة العليا حول المتطلبات التي تم تعريفها ومعرفة مدى رضاهم عنها</a:t>
            </a:r>
          </a:p>
          <a:p>
            <a:pPr marL="628650" lvl="1" indent="-171450">
              <a:buFont typeface="Arial" panose="020B0604020202020204" pitchFamily="34" charset="0"/>
              <a:buChar char="•"/>
            </a:pPr>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30</a:t>
            </a:fld>
            <a:endParaRPr lang="ar-SY"/>
          </a:p>
        </p:txBody>
      </p:sp>
    </p:spTree>
    <p:extLst>
      <p:ext uri="{BB962C8B-B14F-4D97-AF65-F5344CB8AC3E}">
        <p14:creationId xmlns:p14="http://schemas.microsoft.com/office/powerpoint/2010/main" val="675471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دور مدققي نظم المعلومات في طور التطوير </a:t>
            </a:r>
            <a:r>
              <a:rPr lang="en-US" dirty="0"/>
              <a:t>Development</a:t>
            </a:r>
            <a:endParaRPr lang="ar-SY" dirty="0"/>
          </a:p>
          <a:p>
            <a:pPr marL="171450" indent="-171450">
              <a:buFont typeface="Arial" panose="020B0604020202020204" pitchFamily="34" charset="0"/>
              <a:buChar char="•"/>
            </a:pPr>
            <a:r>
              <a:rPr lang="ar-SY" dirty="0"/>
              <a:t>كما نعلم، فإن التطوير يوافق اللجوء لخيار التصميم </a:t>
            </a:r>
            <a:r>
              <a:rPr lang="en-US" dirty="0"/>
              <a:t>Design</a:t>
            </a:r>
            <a:r>
              <a:rPr lang="ar-SY" dirty="0"/>
              <a:t> أو التطوير المحلي، ويكون دور مدققي نظم المعلومات في هذا الطور مراجعة خطط الاختبار </a:t>
            </a:r>
            <a:r>
              <a:rPr lang="en-US" dirty="0"/>
              <a:t>Test Plans</a:t>
            </a:r>
            <a:r>
              <a:rPr lang="ar-SY" dirty="0"/>
              <a:t> ونتائج عمليات الاختبار، وذلك:</a:t>
            </a:r>
          </a:p>
          <a:p>
            <a:pPr marL="628650" lvl="1" indent="-171450">
              <a:buFont typeface="Arial" panose="020B0604020202020204" pitchFamily="34" charset="0"/>
              <a:buChar char="•"/>
            </a:pPr>
            <a:r>
              <a:rPr lang="ar-SY" dirty="0"/>
              <a:t>للتأكد فيما إذا كانت خطط الاختبار كاملة ودقيقة</a:t>
            </a:r>
          </a:p>
          <a:p>
            <a:pPr marL="628650" lvl="1" indent="-171450">
              <a:buFont typeface="Arial" panose="020B0604020202020204" pitchFamily="34" charset="0"/>
              <a:buChar char="•"/>
            </a:pPr>
            <a:r>
              <a:rPr lang="ar-SY" dirty="0"/>
              <a:t>للتأكد من خطط اختبار النظام والوحدات البرمجية</a:t>
            </a:r>
          </a:p>
          <a:p>
            <a:pPr marL="628650" lvl="1" indent="-171450">
              <a:buFont typeface="Arial" panose="020B0604020202020204" pitchFamily="34" charset="0"/>
              <a:buChar char="•"/>
            </a:pPr>
            <a:r>
              <a:rPr lang="ar-SY" dirty="0"/>
              <a:t>للتأكد من خطط اختبار القبول </a:t>
            </a:r>
            <a:r>
              <a:rPr lang="en-US" dirty="0"/>
              <a:t>Acceptance Test</a:t>
            </a:r>
            <a:endParaRPr lang="ar-SY" dirty="0"/>
          </a:p>
          <a:p>
            <a:pPr marL="628650" lvl="1" indent="-171450">
              <a:buFont typeface="Arial" panose="020B0604020202020204" pitchFamily="34" charset="0"/>
              <a:buChar char="•"/>
            </a:pPr>
            <a:r>
              <a:rPr lang="ar-SY" dirty="0"/>
              <a:t>مراجعة الإجرائيات المستخدمة في تسجيل ومتابعة الأخطاء أثناء القيام بالاختبارات</a:t>
            </a:r>
          </a:p>
          <a:p>
            <a:pPr marL="628650" lvl="1" indent="-171450">
              <a:buFont typeface="Arial" panose="020B0604020202020204" pitchFamily="34" charset="0"/>
              <a:buChar char="•"/>
            </a:pPr>
            <a:r>
              <a:rPr lang="ar-SY" dirty="0"/>
              <a:t>التأكد من الدقة في حل المشاكل والأخطاء</a:t>
            </a:r>
          </a:p>
          <a:p>
            <a:r>
              <a:rPr lang="ar-SY" dirty="0"/>
              <a:t>دور مدققي نظم المعلومات في طور التحقيق </a:t>
            </a:r>
            <a:r>
              <a:rPr lang="en-US" dirty="0"/>
              <a:t>Implementation</a:t>
            </a:r>
          </a:p>
          <a:p>
            <a:pPr marL="171450" indent="-171450">
              <a:buFont typeface="Arial" panose="020B0604020202020204" pitchFamily="34" charset="0"/>
              <a:buChar char="•"/>
            </a:pPr>
            <a:r>
              <a:rPr lang="ar-SY" dirty="0"/>
              <a:t>بكون دور مدققي نظم المعلومات في هذا الطور مراجعة توثيق النظام </a:t>
            </a:r>
            <a:r>
              <a:rPr lang="en-US" dirty="0"/>
              <a:t>System Documentation</a:t>
            </a:r>
            <a:r>
              <a:rPr lang="ar-SY" dirty="0"/>
              <a:t> للتأكد فيما إذا تم إجراء التغييرات اللازمة قبل الشروع في عملية التحول والانتقال للنظام الجديد </a:t>
            </a:r>
            <a:r>
              <a:rPr lang="en-US" dirty="0"/>
              <a:t>Changeover</a:t>
            </a:r>
            <a:endParaRPr lang="ar-SY" dirty="0"/>
          </a:p>
          <a:p>
            <a:pPr marL="628650" lvl="1" indent="-171450">
              <a:buFont typeface="Arial" panose="020B0604020202020204" pitchFamily="34" charset="0"/>
              <a:buChar char="•"/>
            </a:pPr>
            <a:endParaRPr lang="ar-SY" dirty="0"/>
          </a:p>
          <a:p>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31</a:t>
            </a:fld>
            <a:endParaRPr lang="ar-SY"/>
          </a:p>
        </p:txBody>
      </p:sp>
    </p:spTree>
    <p:extLst>
      <p:ext uri="{BB962C8B-B14F-4D97-AF65-F5344CB8AC3E}">
        <p14:creationId xmlns:p14="http://schemas.microsoft.com/office/powerpoint/2010/main" val="1501690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دور مدققي نظم المعلومات في طور ما بعد التحقيق </a:t>
            </a:r>
            <a:r>
              <a:rPr lang="en-US" dirty="0"/>
              <a:t>Post Implementation</a:t>
            </a:r>
            <a:r>
              <a:rPr lang="ar-SY" dirty="0"/>
              <a:t> أو الصيانة </a:t>
            </a:r>
            <a:r>
              <a:rPr lang="en-US" dirty="0"/>
              <a:t>Maintenance</a:t>
            </a:r>
            <a:endParaRPr lang="ar-SY" dirty="0"/>
          </a:p>
          <a:p>
            <a:pPr marL="171450" indent="-171450">
              <a:buFont typeface="Arial" panose="020B0604020202020204" pitchFamily="34" charset="0"/>
              <a:buChar char="•"/>
            </a:pPr>
            <a:r>
              <a:rPr lang="ar-SY" dirty="0"/>
              <a:t>التأكد فيما إذا كان النظام يحقق أهدافه الموضوعة ومتطلباته التي تم تعريفها في طور المتطلبات</a:t>
            </a:r>
          </a:p>
          <a:p>
            <a:pPr marL="171450" indent="-171450">
              <a:buFont typeface="Arial" panose="020B0604020202020204" pitchFamily="34" charset="0"/>
              <a:buChar char="•"/>
            </a:pPr>
            <a:r>
              <a:rPr lang="ar-SY" dirty="0"/>
              <a:t>مراجعة إجرائيات التعامل مع طلبات التغيير </a:t>
            </a:r>
            <a:r>
              <a:rPr lang="en-US" dirty="0"/>
              <a:t>Change Requests</a:t>
            </a:r>
            <a:r>
              <a:rPr lang="ar-SY" dirty="0"/>
              <a:t> بالإضافة إلى إجرائيات الطوارئ </a:t>
            </a:r>
            <a:r>
              <a:rPr lang="en-US" dirty="0"/>
              <a:t>Emergency Procedures</a:t>
            </a:r>
            <a:endParaRPr lang="ar-SY" dirty="0"/>
          </a:p>
          <a:p>
            <a:pPr marL="171450" indent="-171450">
              <a:buFont typeface="Arial" panose="020B0604020202020204" pitchFamily="34" charset="0"/>
              <a:buChar char="•"/>
            </a:pPr>
            <a:r>
              <a:rPr lang="ar-SY" dirty="0"/>
              <a:t>مراجعة ملفات تسجيل الأخطاء </a:t>
            </a:r>
            <a:r>
              <a:rPr lang="en-US" dirty="0"/>
              <a:t>Errors Logs</a:t>
            </a:r>
            <a:r>
              <a:rPr lang="ar-SY" dirty="0"/>
              <a:t> لتحديد المشاكل التشغيلية (التي تحدث أثناء </a:t>
            </a:r>
            <a:r>
              <a:rPr lang="ar-SY"/>
              <a:t>تشغيل النظام)</a:t>
            </a:r>
            <a:endParaRPr lang="ar-SY"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32</a:t>
            </a:fld>
            <a:endParaRPr lang="ar-SY"/>
          </a:p>
        </p:txBody>
      </p:sp>
    </p:spTree>
    <p:extLst>
      <p:ext uri="{BB962C8B-B14F-4D97-AF65-F5344CB8AC3E}">
        <p14:creationId xmlns:p14="http://schemas.microsoft.com/office/powerpoint/2010/main" val="394300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ما هي الاعتبارات </a:t>
            </a:r>
            <a:r>
              <a:rPr lang="en-US" dirty="0"/>
              <a:t>Consideration</a:t>
            </a:r>
            <a:r>
              <a:rPr lang="ar-SY" dirty="0"/>
              <a:t> التي يجب أن نأخذها بعين الاعتبار عند التحول أو التغيير </a:t>
            </a:r>
            <a:r>
              <a:rPr lang="en-US" dirty="0"/>
              <a:t>Changeover</a:t>
            </a:r>
            <a:r>
              <a:rPr lang="ar-SY" dirty="0"/>
              <a:t> في نظم المعلومات؟</a:t>
            </a:r>
          </a:p>
          <a:p>
            <a:r>
              <a:rPr lang="ar-SY" dirty="0"/>
              <a:t>يُمكن القول أن الانتقال أو</a:t>
            </a:r>
            <a:r>
              <a:rPr lang="en-US" dirty="0"/>
              <a:t> </a:t>
            </a:r>
            <a:r>
              <a:rPr lang="ar-SY" dirty="0"/>
              <a:t>التحول</a:t>
            </a:r>
            <a:r>
              <a:rPr lang="en-US" dirty="0"/>
              <a:t>/</a:t>
            </a:r>
            <a:r>
              <a:rPr lang="ar-SY" dirty="0"/>
              <a:t>التغيير إلى نظام معلومات جديد ينطوي على مخاطر </a:t>
            </a:r>
            <a:r>
              <a:rPr lang="en-US" dirty="0"/>
              <a:t>Risks</a:t>
            </a:r>
            <a:r>
              <a:rPr lang="ar-SY" dirty="0"/>
              <a:t> نظراُ لإمكانية ظهور أخطاء ومشاكل في النظام الجديد بعد وضعه بالخدمة.</a:t>
            </a:r>
          </a:p>
          <a:p>
            <a:r>
              <a:rPr lang="ar-SY" dirty="0"/>
              <a:t>لذا، لدينا اعتبارات </a:t>
            </a:r>
            <a:r>
              <a:rPr lang="en-US" dirty="0"/>
              <a:t>Considerations</a:t>
            </a:r>
            <a:r>
              <a:rPr lang="ar-SY" dirty="0"/>
              <a:t> في مرحلة التحول </a:t>
            </a:r>
            <a:r>
              <a:rPr lang="en-US" dirty="0"/>
              <a:t>Changeover</a:t>
            </a:r>
            <a:r>
              <a:rPr lang="ar-SY" dirty="0"/>
              <a:t> في بُعدين، هما: الكلفة </a:t>
            </a:r>
            <a:r>
              <a:rPr lang="en-US" dirty="0"/>
              <a:t>Cost</a:t>
            </a:r>
            <a:r>
              <a:rPr lang="ar-SY" dirty="0"/>
              <a:t> والمخاطر </a:t>
            </a:r>
            <a:r>
              <a:rPr lang="en-US" dirty="0"/>
              <a:t>Risk</a:t>
            </a:r>
            <a:r>
              <a:rPr lang="ar-SY" dirty="0"/>
              <a:t>.</a:t>
            </a:r>
          </a:p>
          <a:p>
            <a:r>
              <a:rPr lang="ar-SY" dirty="0"/>
              <a:t>الكلفة تهم الإدارة العليا </a:t>
            </a:r>
            <a:r>
              <a:rPr lang="en-US" dirty="0"/>
              <a:t>Senior Management</a:t>
            </a:r>
            <a:r>
              <a:rPr lang="ar-SY" dirty="0"/>
              <a:t> بينما المخاطر تنجم عن الأخطاء والمشاكل المحتملة التي يمكن أن تظهر في النظام الجديد</a:t>
            </a:r>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8</a:t>
            </a:fld>
            <a:endParaRPr lang="ar-SY"/>
          </a:p>
        </p:txBody>
      </p:sp>
    </p:spTree>
    <p:extLst>
      <p:ext uri="{BB962C8B-B14F-4D97-AF65-F5344CB8AC3E}">
        <p14:creationId xmlns:p14="http://schemas.microsoft.com/office/powerpoint/2010/main" val="3162734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تقنيات الانتقال أو التحول/التغيير </a:t>
            </a:r>
            <a:r>
              <a:rPr lang="en-US" dirty="0"/>
              <a:t>Changeover</a:t>
            </a:r>
            <a:r>
              <a:rPr lang="ar-SY" dirty="0"/>
              <a:t> في نظم المعلومات</a:t>
            </a:r>
          </a:p>
          <a:p>
            <a:r>
              <a:rPr lang="ar-SY" dirty="0"/>
              <a:t>ويقصد بها كيفية الانتقال من نظام معلومات إلى آخر جديد لنستخدمه بدلاً من النظام القديم</a:t>
            </a:r>
          </a:p>
          <a:p>
            <a:r>
              <a:rPr lang="ar-SY" dirty="0"/>
              <a:t>1- التحول على التوازي </a:t>
            </a:r>
            <a:r>
              <a:rPr lang="en-US" dirty="0"/>
              <a:t>Parallel Changeover</a:t>
            </a:r>
            <a:endParaRPr lang="ar-SY" dirty="0"/>
          </a:p>
          <a:p>
            <a:r>
              <a:rPr lang="ar-SY" dirty="0"/>
              <a:t>2- التحول على مراحل </a:t>
            </a:r>
            <a:r>
              <a:rPr lang="en-US" dirty="0"/>
              <a:t>Phases Changeover</a:t>
            </a:r>
            <a:endParaRPr lang="ar-SY" dirty="0"/>
          </a:p>
          <a:p>
            <a:r>
              <a:rPr lang="ar-SY" dirty="0"/>
              <a:t>3- التحول مرة واحدة أو التحول المفاجئ</a:t>
            </a:r>
            <a:r>
              <a:rPr lang="en-US" dirty="0"/>
              <a:t>Changeover </a:t>
            </a:r>
            <a:r>
              <a:rPr lang="ar-SY" dirty="0"/>
              <a:t> </a:t>
            </a:r>
            <a:r>
              <a:rPr lang="en-US" dirty="0"/>
              <a:t>Abrupt</a:t>
            </a:r>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9</a:t>
            </a:fld>
            <a:endParaRPr lang="ar-SY"/>
          </a:p>
        </p:txBody>
      </p:sp>
    </p:spTree>
    <p:extLst>
      <p:ext uri="{BB962C8B-B14F-4D97-AF65-F5344CB8AC3E}">
        <p14:creationId xmlns:p14="http://schemas.microsoft.com/office/powerpoint/2010/main" val="4130131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التحول</a:t>
            </a:r>
            <a:r>
              <a:rPr lang="en-US" dirty="0"/>
              <a:t>/</a:t>
            </a:r>
            <a:r>
              <a:rPr lang="ar-SY" dirty="0"/>
              <a:t>التغيير على التوازي </a:t>
            </a:r>
            <a:r>
              <a:rPr lang="en-US" dirty="0"/>
              <a:t>Parallel Changeover</a:t>
            </a:r>
            <a:endParaRPr lang="ar-SY" dirty="0"/>
          </a:p>
          <a:p>
            <a:r>
              <a:rPr lang="ar-SY" dirty="0"/>
              <a:t>في هذه الطريقة، يتم تشغيل واستخدام كل من النظامين الجديد والقديم بنفس الوقت ولمدة من الزمن ومن ثم الإبقاء على النظام الجديد والتحول للعمل به وإيقاف العمل بالنظام القديم</a:t>
            </a:r>
          </a:p>
          <a:p>
            <a:r>
              <a:rPr lang="ar-SY" dirty="0"/>
              <a:t>ما هي المحاسن لهذه الطريقة </a:t>
            </a:r>
            <a:r>
              <a:rPr lang="en-US" dirty="0"/>
              <a:t>Advantages</a:t>
            </a:r>
            <a:r>
              <a:rPr lang="ar-SY" dirty="0"/>
              <a:t>؟</a:t>
            </a:r>
          </a:p>
          <a:p>
            <a:pPr marL="171450" indent="-171450">
              <a:buFont typeface="Arial" panose="020B0604020202020204" pitchFamily="34" charset="0"/>
              <a:buChar char="•"/>
            </a:pPr>
            <a:r>
              <a:rPr lang="ar-SY" dirty="0"/>
              <a:t>في حال ظهور أية مشاكل أو أخطاء في النظام الجديد، فإنه يمكن استخدام النظام القديم</a:t>
            </a:r>
          </a:p>
          <a:p>
            <a:pPr marL="171450" indent="-171450">
              <a:buFont typeface="Arial" panose="020B0604020202020204" pitchFamily="34" charset="0"/>
              <a:buChar char="•"/>
            </a:pPr>
            <a:r>
              <a:rPr lang="ar-SY" dirty="0"/>
              <a:t>يمكن في هذه الطريقة مقارنة سلوم وخرج النظامين كاختبار للنظام الجديد فيما إذا كان يعمل كما هو متوقع</a:t>
            </a:r>
          </a:p>
          <a:p>
            <a:pPr marL="171450" indent="-171450">
              <a:buFont typeface="Arial" panose="020B0604020202020204" pitchFamily="34" charset="0"/>
              <a:buChar char="•"/>
            </a:pPr>
            <a:endParaRPr lang="ar-SY" dirty="0"/>
          </a:p>
          <a:p>
            <a:pPr marL="0" indent="0">
              <a:buFont typeface="Arial" panose="020B0604020202020204" pitchFamily="34" charset="0"/>
              <a:buNone/>
            </a:pPr>
            <a:r>
              <a:rPr lang="ar-SY" dirty="0"/>
              <a:t>يوجد حالة خاصة في هذه الطريقة من التحول تُدعى: عملية </a:t>
            </a:r>
            <a:r>
              <a:rPr lang="en-US" dirty="0"/>
              <a:t>Pilot</a:t>
            </a:r>
            <a:r>
              <a:rPr lang="ar-SY" dirty="0"/>
              <a:t> </a:t>
            </a:r>
            <a:r>
              <a:rPr lang="en-US" dirty="0"/>
              <a:t>Pilot Operation</a:t>
            </a:r>
            <a:r>
              <a:rPr lang="ar-SY" dirty="0"/>
              <a:t>، وفيها يتم تشغيل النظامين القديم والجديد لكن ليس في كافة الأماكن</a:t>
            </a:r>
          </a:p>
          <a:p>
            <a:pPr marL="0" indent="0">
              <a:buFont typeface="Arial" panose="020B0604020202020204" pitchFamily="34" charset="0"/>
              <a:buNone/>
            </a:pPr>
            <a:r>
              <a:rPr lang="ar-SY" dirty="0"/>
              <a:t>مثال: سوبر ماركت لديه 100 فرع ، نريد استبدال نظام المحاسبة الحالي فيه بآخر جديد، عندها وفق </a:t>
            </a:r>
            <a:r>
              <a:rPr lang="en-US" dirty="0"/>
              <a:t>Pilot Operation</a:t>
            </a:r>
            <a:r>
              <a:rPr lang="ar-SY" dirty="0"/>
              <a:t> نضع النظامين بالخدمة لكن ليس في كافة الفروع.</a:t>
            </a:r>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10</a:t>
            </a:fld>
            <a:endParaRPr lang="ar-SY"/>
          </a:p>
        </p:txBody>
      </p:sp>
    </p:spTree>
    <p:extLst>
      <p:ext uri="{BB962C8B-B14F-4D97-AF65-F5344CB8AC3E}">
        <p14:creationId xmlns:p14="http://schemas.microsoft.com/office/powerpoint/2010/main" val="341007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التحول/التغيير على التوازي </a:t>
            </a:r>
            <a:r>
              <a:rPr lang="en-US" dirty="0"/>
              <a:t>Parallel Changeover</a:t>
            </a:r>
            <a:endParaRPr lang="ar-SY" dirty="0"/>
          </a:p>
          <a:p>
            <a:r>
              <a:rPr lang="ar-SY" dirty="0"/>
              <a:t>ماذا عن المخاطر </a:t>
            </a:r>
            <a:r>
              <a:rPr lang="en-US" dirty="0"/>
              <a:t>Risk</a:t>
            </a:r>
            <a:r>
              <a:rPr lang="ar-SY" dirty="0"/>
              <a:t>، الكلفة </a:t>
            </a:r>
            <a:r>
              <a:rPr lang="en-US" dirty="0"/>
              <a:t>Cost</a:t>
            </a:r>
            <a:r>
              <a:rPr lang="ar-SY" dirty="0"/>
              <a:t>، </a:t>
            </a:r>
            <a:r>
              <a:rPr lang="ar-SY" dirty="0" err="1"/>
              <a:t>والمحدوديات</a:t>
            </a:r>
            <a:r>
              <a:rPr lang="ar-SY" dirty="0"/>
              <a:t> </a:t>
            </a:r>
            <a:r>
              <a:rPr lang="en-US" dirty="0"/>
              <a:t>Limitations</a:t>
            </a:r>
            <a:r>
              <a:rPr lang="ar-SY" dirty="0"/>
              <a:t>؟</a:t>
            </a:r>
          </a:p>
          <a:p>
            <a:pPr marL="171450" indent="-171450">
              <a:buFont typeface="Arial" panose="020B0604020202020204" pitchFamily="34" charset="0"/>
              <a:buChar char="•"/>
            </a:pPr>
            <a:r>
              <a:rPr lang="ar-SY" dirty="0"/>
              <a:t>بالنسبة للمخاطر </a:t>
            </a:r>
            <a:r>
              <a:rPr lang="en-US" dirty="0"/>
              <a:t>Risk</a:t>
            </a:r>
            <a:r>
              <a:rPr lang="ar-SY" dirty="0"/>
              <a:t>: فهي منخفضة لأنه يمكننا العودة للنظام القديم في حال ظهور مشاكل وأخطاء في النظام الجديد</a:t>
            </a:r>
          </a:p>
          <a:p>
            <a:pPr marL="171450" indent="-171450">
              <a:buFont typeface="Arial" panose="020B0604020202020204" pitchFamily="34" charset="0"/>
              <a:buChar char="•"/>
            </a:pPr>
            <a:r>
              <a:rPr lang="ar-SY" dirty="0"/>
              <a:t>أما الكلفة </a:t>
            </a:r>
            <a:r>
              <a:rPr lang="en-US" dirty="0"/>
              <a:t>Cost</a:t>
            </a:r>
            <a:r>
              <a:rPr lang="ar-SY" dirty="0"/>
              <a:t>: فهي عالية ومرتفعة، أننا بحاجة إلى موارد إضافية </a:t>
            </a:r>
            <a:r>
              <a:rPr lang="en-US" dirty="0"/>
              <a:t>More Resources</a:t>
            </a:r>
            <a:r>
              <a:rPr lang="ar-SY" dirty="0"/>
              <a:t> لتشغيل نظامين، أي نحتاج إلى مجموعتين من الأشخاص المستخدمين، العتاد ، البرمجيات، وغيرها</a:t>
            </a:r>
          </a:p>
          <a:p>
            <a:pPr marL="171450" indent="-171450">
              <a:buFont typeface="Arial" panose="020B0604020202020204" pitchFamily="34" charset="0"/>
              <a:buChar char="•"/>
            </a:pPr>
            <a:r>
              <a:rPr lang="ar-SY" dirty="0"/>
              <a:t>بالنسبة </a:t>
            </a:r>
            <a:r>
              <a:rPr lang="ar-SY" dirty="0" err="1"/>
              <a:t>للمحدوديات</a:t>
            </a:r>
            <a:r>
              <a:rPr lang="ar-SY" dirty="0"/>
              <a:t> أو العوائق التي يمكن أن تمنع استخدام هذه الطريقة أو التقنية في التغيير: عدم وجود موارد كافية لتشغيل نظامين.</a:t>
            </a:r>
          </a:p>
          <a:p>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11</a:t>
            </a:fld>
            <a:endParaRPr lang="ar-SY"/>
          </a:p>
        </p:txBody>
      </p:sp>
    </p:spTree>
    <p:extLst>
      <p:ext uri="{BB962C8B-B14F-4D97-AF65-F5344CB8AC3E}">
        <p14:creationId xmlns:p14="http://schemas.microsoft.com/office/powerpoint/2010/main" val="3502415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التحول/التغيير على مراحل </a:t>
            </a:r>
            <a:r>
              <a:rPr lang="en-US" dirty="0"/>
              <a:t>Phased Changeover</a:t>
            </a:r>
            <a:endParaRPr lang="ar-SY" dirty="0"/>
          </a:p>
          <a:p>
            <a:r>
              <a:rPr lang="ar-SY" dirty="0"/>
              <a:t>هذه الطريقة أو التقنية تُعتبر مناسبة في حال كانت الأنظمة مبنية من خلال مجموعة من  أو الوحدات </a:t>
            </a:r>
            <a:r>
              <a:rPr lang="en-US" dirty="0"/>
              <a:t>Modules</a:t>
            </a:r>
            <a:r>
              <a:rPr lang="ar-SY" dirty="0"/>
              <a:t>، عندها يمكن استبدال المكونات/الوحدات للنظام القديم بمكونات/وحدات النظام الجديد على مراحل بحيث يكون هنالك استبدال لعدد من الوحدات في كل مرحلة.</a:t>
            </a:r>
          </a:p>
          <a:p>
            <a:r>
              <a:rPr lang="ar-SY" dirty="0"/>
              <a:t>مثال: نظام إدارة جامعة الرشيد مكون من مجموعة وحدات: مكونة لإدارة شؤون الطلاب، مكونة النظام التعليمي، مكونة الامتحانات، مكونة الشؤون المالية، وغيرها.</a:t>
            </a:r>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12</a:t>
            </a:fld>
            <a:endParaRPr lang="ar-SY"/>
          </a:p>
        </p:txBody>
      </p:sp>
    </p:spTree>
    <p:extLst>
      <p:ext uri="{BB962C8B-B14F-4D97-AF65-F5344CB8AC3E}">
        <p14:creationId xmlns:p14="http://schemas.microsoft.com/office/powerpoint/2010/main" val="2641677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التحول/التغيير على مراحل </a:t>
            </a:r>
            <a:r>
              <a:rPr lang="en-US" dirty="0"/>
              <a:t>Phased Changeover</a:t>
            </a:r>
            <a:endParaRPr lang="ar-SY" dirty="0"/>
          </a:p>
          <a:p>
            <a:r>
              <a:rPr lang="ar-SY" dirty="0"/>
              <a:t>ماذا عن المخاطر </a:t>
            </a:r>
            <a:r>
              <a:rPr lang="en-US" dirty="0"/>
              <a:t>Risk</a:t>
            </a:r>
            <a:r>
              <a:rPr lang="ar-SY" dirty="0"/>
              <a:t>، الكلفة </a:t>
            </a:r>
            <a:r>
              <a:rPr lang="en-US" dirty="0"/>
              <a:t>Cost</a:t>
            </a:r>
            <a:r>
              <a:rPr lang="ar-SY" dirty="0"/>
              <a:t>، </a:t>
            </a:r>
            <a:r>
              <a:rPr lang="ar-SY" dirty="0" err="1"/>
              <a:t>والمحدوديات</a:t>
            </a:r>
            <a:r>
              <a:rPr lang="ar-SY" dirty="0"/>
              <a:t> </a:t>
            </a:r>
            <a:r>
              <a:rPr lang="en-US" dirty="0"/>
              <a:t>Limitations</a:t>
            </a:r>
            <a:r>
              <a:rPr lang="ar-SY" dirty="0"/>
              <a:t>؟</a:t>
            </a:r>
          </a:p>
          <a:p>
            <a:pPr marL="171450" indent="-171450">
              <a:buFont typeface="Arial" panose="020B0604020202020204" pitchFamily="34" charset="0"/>
              <a:buChar char="•"/>
            </a:pPr>
            <a:r>
              <a:rPr lang="ar-SY" dirty="0"/>
              <a:t>يعتمد مستوى كل من المخاطر </a:t>
            </a:r>
            <a:r>
              <a:rPr lang="en-US" dirty="0"/>
              <a:t>Risk</a:t>
            </a:r>
            <a:r>
              <a:rPr lang="ar-SY" dirty="0"/>
              <a:t> والكلفة </a:t>
            </a:r>
            <a:r>
              <a:rPr lang="en-US" dirty="0"/>
              <a:t>Cost</a:t>
            </a:r>
            <a:r>
              <a:rPr lang="ar-SY" dirty="0"/>
              <a:t> في هذه الحالة على عدد المكونات </a:t>
            </a:r>
            <a:r>
              <a:rPr lang="en-US" dirty="0"/>
              <a:t>Modules</a:t>
            </a:r>
            <a:r>
              <a:rPr lang="ar-SY" dirty="0"/>
              <a:t> وحجم التفاعل </a:t>
            </a:r>
            <a:r>
              <a:rPr lang="en-US" dirty="0"/>
              <a:t>Interactions</a:t>
            </a:r>
            <a:r>
              <a:rPr lang="ar-SY" dirty="0"/>
              <a:t> بين هذه المكونات </a:t>
            </a:r>
          </a:p>
          <a:p>
            <a:pPr marL="628650" lvl="1" indent="-171450">
              <a:buFont typeface="Arial" panose="020B0604020202020204" pitchFamily="34" charset="0"/>
              <a:buChar char="•"/>
            </a:pPr>
            <a:r>
              <a:rPr lang="ar-SY" dirty="0"/>
              <a:t>كلما كان عدد الوحدات </a:t>
            </a:r>
            <a:r>
              <a:rPr lang="en-US" dirty="0"/>
              <a:t>Modules</a:t>
            </a:r>
            <a:r>
              <a:rPr lang="ar-SY" dirty="0"/>
              <a:t> أكبر: كلما زادت الكلفة ومستو المخاطر، حيث نحتاج إلى وقت أطول</a:t>
            </a:r>
          </a:p>
          <a:p>
            <a:pPr marL="628650" lvl="1" indent="-171450">
              <a:buFont typeface="Arial" panose="020B0604020202020204" pitchFamily="34" charset="0"/>
              <a:buChar char="•"/>
            </a:pPr>
            <a:r>
              <a:rPr lang="ar-SY" dirty="0"/>
              <a:t>إذا كان هناك حجم تفاعل كبير بين الوحدات: عندها يكون الخطر عال جداً</a:t>
            </a:r>
          </a:p>
          <a:p>
            <a:pPr marL="171450" indent="-171450">
              <a:buFont typeface="Arial" panose="020B0604020202020204" pitchFamily="34" charset="0"/>
              <a:buChar char="•"/>
            </a:pPr>
            <a:r>
              <a:rPr lang="ar-SY" dirty="0"/>
              <a:t>بالنسبة </a:t>
            </a:r>
            <a:r>
              <a:rPr lang="ar-SY" dirty="0" err="1"/>
              <a:t>للمحدوديات</a:t>
            </a:r>
            <a:r>
              <a:rPr lang="ar-SY" dirty="0"/>
              <a:t> أو العوائق التي يمكن أن تمنع استخدام هذه الطريقة أو التقنية في التغيير: قد لا يكون النظام مبني من مجموعة من الوحدات أو لا يمكن بناء النظام الجديد كذلك.</a:t>
            </a:r>
          </a:p>
          <a:p>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13</a:t>
            </a:fld>
            <a:endParaRPr lang="ar-SY"/>
          </a:p>
        </p:txBody>
      </p:sp>
    </p:spTree>
    <p:extLst>
      <p:ext uri="{BB962C8B-B14F-4D97-AF65-F5344CB8AC3E}">
        <p14:creationId xmlns:p14="http://schemas.microsoft.com/office/powerpoint/2010/main" val="1023119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التغيير/التحول المفاجئ/مرة واحدة </a:t>
            </a:r>
            <a:r>
              <a:rPr lang="en-US" dirty="0"/>
              <a:t>Abrupt Changeover</a:t>
            </a:r>
            <a:endParaRPr lang="ar-SY" dirty="0"/>
          </a:p>
          <a:p>
            <a:r>
              <a:rPr lang="ar-SY" dirty="0"/>
              <a:t>في هذه الطريقة او التقنية في التغيير: يتم استبدال النظام القديم بالنظام الجديد مرة واحدة في تاريخ وتوقيت محددين</a:t>
            </a:r>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14</a:t>
            </a:fld>
            <a:endParaRPr lang="ar-SY"/>
          </a:p>
        </p:txBody>
      </p:sp>
    </p:spTree>
    <p:extLst>
      <p:ext uri="{BB962C8B-B14F-4D97-AF65-F5344CB8AC3E}">
        <p14:creationId xmlns:p14="http://schemas.microsoft.com/office/powerpoint/2010/main" val="405117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D65EDC0-0377-41E9-8D56-A158542BB9B2}" type="datetime8">
              <a:rPr lang="ar-SY" smtClean="0"/>
              <a:t>14 تشرين الثاني، 24</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9A21766B-718F-40A4-8B9D-6B0440A73622}" type="slidenum">
              <a:rPr lang="ar-SY" smtClean="0"/>
              <a:t>‹#›</a:t>
            </a:fld>
            <a:endParaRPr lang="ar-SY"/>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6AB9EC1-0947-4EDA-940D-1EA67BEEEC93}" type="datetime8">
              <a:rPr lang="ar-SY" smtClean="0"/>
              <a:t>14 تشرين الثاني، 24</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9A21766B-718F-40A4-8B9D-6B0440A73622}" type="slidenum">
              <a:rPr lang="ar-SY" smtClean="0"/>
              <a:t>‹#›</a:t>
            </a:fld>
            <a:endParaRPr lang="ar-SY"/>
          </a:p>
        </p:txBody>
      </p:sp>
    </p:spTree>
    <p:extLst>
      <p:ext uri="{BB962C8B-B14F-4D97-AF65-F5344CB8AC3E}">
        <p14:creationId xmlns:p14="http://schemas.microsoft.com/office/powerpoint/2010/main" val="1055830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5831200-FEAE-49F0-9C2A-A331226F623C}" type="datetime8">
              <a:rPr lang="ar-SY" smtClean="0"/>
              <a:t>14 تشرين الثاني، 24</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9A21766B-718F-40A4-8B9D-6B0440A73622}" type="slidenum">
              <a:rPr lang="ar-SY" smtClean="0"/>
              <a:t>‹#›</a:t>
            </a:fld>
            <a:endParaRPr lang="ar-SY"/>
          </a:p>
        </p:txBody>
      </p:sp>
    </p:spTree>
    <p:extLst>
      <p:ext uri="{BB962C8B-B14F-4D97-AF65-F5344CB8AC3E}">
        <p14:creationId xmlns:p14="http://schemas.microsoft.com/office/powerpoint/2010/main" val="260287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561FC96-FE80-47C1-9BBA-427A58655018}" type="datetime8">
              <a:rPr lang="ar-SY" smtClean="0"/>
              <a:t>14 تشرين الثاني، 24</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9A21766B-718F-40A4-8B9D-6B0440A73622}" type="slidenum">
              <a:rPr lang="ar-SY" smtClean="0"/>
              <a:t>‹#›</a:t>
            </a:fld>
            <a:endParaRPr lang="ar-SY"/>
          </a:p>
        </p:txBody>
      </p:sp>
    </p:spTree>
    <p:extLst>
      <p:ext uri="{BB962C8B-B14F-4D97-AF65-F5344CB8AC3E}">
        <p14:creationId xmlns:p14="http://schemas.microsoft.com/office/powerpoint/2010/main" val="28213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A25D24B7-7663-43A1-9FB6-5EC8AF08227F}" type="datetime8">
              <a:rPr lang="ar-SY" smtClean="0"/>
              <a:t>14 تشرين الثاني، 24</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9A21766B-718F-40A4-8B9D-6B0440A73622}" type="slidenum">
              <a:rPr lang="ar-SY" smtClean="0"/>
              <a:t>‹#›</a:t>
            </a:fld>
            <a:endParaRPr lang="ar-SY"/>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464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39C633EF-9092-4A55-8323-F36306F1FBBB}" type="datetime8">
              <a:rPr lang="ar-SY" smtClean="0"/>
              <a:t>14 تشرين الثاني، 24</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9A21766B-718F-40A4-8B9D-6B0440A73622}" type="slidenum">
              <a:rPr lang="ar-SY" smtClean="0"/>
              <a:t>‹#›</a:t>
            </a:fld>
            <a:endParaRPr lang="ar-SY"/>
          </a:p>
        </p:txBody>
      </p:sp>
    </p:spTree>
    <p:extLst>
      <p:ext uri="{BB962C8B-B14F-4D97-AF65-F5344CB8AC3E}">
        <p14:creationId xmlns:p14="http://schemas.microsoft.com/office/powerpoint/2010/main" val="2793822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097280" y="2582334"/>
            <a:ext cx="4937760" cy="33782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217920" y="2582334"/>
            <a:ext cx="4937760" cy="33782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A25DAFCF-F976-4BD1-9A54-EFF337D53174}" type="datetime8">
              <a:rPr lang="ar-SY" smtClean="0"/>
              <a:t>14 تشرين الثاني، 24</a:t>
            </a:fld>
            <a:endParaRPr lang="ar-SY"/>
          </a:p>
        </p:txBody>
      </p:sp>
      <p:sp>
        <p:nvSpPr>
          <p:cNvPr id="8" name="Footer Placeholder 7"/>
          <p:cNvSpPr>
            <a:spLocks noGrp="1"/>
          </p:cNvSpPr>
          <p:nvPr>
            <p:ph type="ftr" sz="quarter" idx="11"/>
          </p:nvPr>
        </p:nvSpPr>
        <p:spPr/>
        <p:txBody>
          <a:bodyPr/>
          <a:lstStyle/>
          <a:p>
            <a:endParaRPr lang="ar-SY"/>
          </a:p>
        </p:txBody>
      </p:sp>
      <p:sp>
        <p:nvSpPr>
          <p:cNvPr id="9" name="Slide Number Placeholder 8"/>
          <p:cNvSpPr>
            <a:spLocks noGrp="1"/>
          </p:cNvSpPr>
          <p:nvPr>
            <p:ph type="sldNum" sz="quarter" idx="12"/>
          </p:nvPr>
        </p:nvSpPr>
        <p:spPr/>
        <p:txBody>
          <a:bodyPr/>
          <a:lstStyle/>
          <a:p>
            <a:fld id="{9A21766B-718F-40A4-8B9D-6B0440A73622}" type="slidenum">
              <a:rPr lang="ar-SY" smtClean="0"/>
              <a:t>‹#›</a:t>
            </a:fld>
            <a:endParaRPr lang="ar-SY"/>
          </a:p>
        </p:txBody>
      </p:sp>
    </p:spTree>
    <p:extLst>
      <p:ext uri="{BB962C8B-B14F-4D97-AF65-F5344CB8AC3E}">
        <p14:creationId xmlns:p14="http://schemas.microsoft.com/office/powerpoint/2010/main" val="19955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4672CC6-1033-488D-A099-277B68BE6C96}" type="datetime8">
              <a:rPr lang="ar-SY" smtClean="0"/>
              <a:t>14 تشرين الثاني، 24</a:t>
            </a:fld>
            <a:endParaRPr lang="ar-SY"/>
          </a:p>
        </p:txBody>
      </p:sp>
      <p:sp>
        <p:nvSpPr>
          <p:cNvPr id="4" name="Footer Placeholder 3"/>
          <p:cNvSpPr>
            <a:spLocks noGrp="1"/>
          </p:cNvSpPr>
          <p:nvPr>
            <p:ph type="ftr" sz="quarter" idx="11"/>
          </p:nvPr>
        </p:nvSpPr>
        <p:spPr/>
        <p:txBody>
          <a:bodyPr/>
          <a:lstStyle/>
          <a:p>
            <a:endParaRPr lang="ar-SY"/>
          </a:p>
        </p:txBody>
      </p:sp>
      <p:sp>
        <p:nvSpPr>
          <p:cNvPr id="5" name="Slide Number Placeholder 4"/>
          <p:cNvSpPr>
            <a:spLocks noGrp="1"/>
          </p:cNvSpPr>
          <p:nvPr>
            <p:ph type="sldNum" sz="quarter" idx="12"/>
          </p:nvPr>
        </p:nvSpPr>
        <p:spPr/>
        <p:txBody>
          <a:bodyPr/>
          <a:lstStyle/>
          <a:p>
            <a:fld id="{9A21766B-718F-40A4-8B9D-6B0440A73622}" type="slidenum">
              <a:rPr lang="ar-SY" smtClean="0"/>
              <a:t>‹#›</a:t>
            </a:fld>
            <a:endParaRPr lang="ar-SY"/>
          </a:p>
        </p:txBody>
      </p:sp>
    </p:spTree>
    <p:extLst>
      <p:ext uri="{BB962C8B-B14F-4D97-AF65-F5344CB8AC3E}">
        <p14:creationId xmlns:p14="http://schemas.microsoft.com/office/powerpoint/2010/main" val="2231868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F0C7ECC-DA27-49BD-809C-B6CAF4E3AADE}" type="datetime8">
              <a:rPr lang="ar-SY" smtClean="0"/>
              <a:t>14 تشرين الثاني، 24</a:t>
            </a:fld>
            <a:endParaRPr lang="ar-SY"/>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r-SY"/>
          </a:p>
        </p:txBody>
      </p:sp>
      <p:sp>
        <p:nvSpPr>
          <p:cNvPr id="9" name="Slide Number Placeholder 8"/>
          <p:cNvSpPr>
            <a:spLocks noGrp="1"/>
          </p:cNvSpPr>
          <p:nvPr>
            <p:ph type="sldNum" sz="quarter" idx="12"/>
          </p:nvPr>
        </p:nvSpPr>
        <p:spPr/>
        <p:txBody>
          <a:bodyPr/>
          <a:lstStyle/>
          <a:p>
            <a:fld id="{9A21766B-718F-40A4-8B9D-6B0440A73622}" type="slidenum">
              <a:rPr lang="ar-SY" smtClean="0"/>
              <a:t>‹#›</a:t>
            </a:fld>
            <a:endParaRPr lang="ar-SY"/>
          </a:p>
        </p:txBody>
      </p:sp>
    </p:spTree>
    <p:extLst>
      <p:ext uri="{BB962C8B-B14F-4D97-AF65-F5344CB8AC3E}">
        <p14:creationId xmlns:p14="http://schemas.microsoft.com/office/powerpoint/2010/main" val="3257582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79A5F4C-2393-4267-933C-72B48D731B5B}" type="datetime8">
              <a:rPr lang="ar-SY" smtClean="0"/>
              <a:t>14 تشرين الثاني، 24</a:t>
            </a:fld>
            <a:endParaRPr lang="ar-SY"/>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ar-SY"/>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A21766B-718F-40A4-8B9D-6B0440A73622}" type="slidenum">
              <a:rPr lang="ar-SY" smtClean="0"/>
              <a:t>‹#›</a:t>
            </a:fld>
            <a:endParaRPr lang="ar-SY"/>
          </a:p>
        </p:txBody>
      </p:sp>
    </p:spTree>
    <p:extLst>
      <p:ext uri="{BB962C8B-B14F-4D97-AF65-F5344CB8AC3E}">
        <p14:creationId xmlns:p14="http://schemas.microsoft.com/office/powerpoint/2010/main" val="83524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48B94E2-E0E9-45BF-AF7C-2C93B6B5B8F6}" type="datetime8">
              <a:rPr lang="ar-SY" smtClean="0"/>
              <a:t>14 تشرين الثاني، 24</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9A21766B-718F-40A4-8B9D-6B0440A73622}" type="slidenum">
              <a:rPr lang="ar-SY" smtClean="0"/>
              <a:t>‹#›</a:t>
            </a:fld>
            <a:endParaRPr lang="ar-SY"/>
          </a:p>
        </p:txBody>
      </p:sp>
    </p:spTree>
    <p:extLst>
      <p:ext uri="{BB962C8B-B14F-4D97-AF65-F5344CB8AC3E}">
        <p14:creationId xmlns:p14="http://schemas.microsoft.com/office/powerpoint/2010/main" val="905419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CBAC497-DC8D-408E-8D30-ECC284A7CD1D}" type="datetime8">
              <a:rPr lang="ar-SY" smtClean="0"/>
              <a:t>14 تشرين الثاني، 24</a:t>
            </a:fld>
            <a:endParaRPr lang="ar-SY"/>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ar-SY"/>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A21766B-718F-40A4-8B9D-6B0440A73622}" type="slidenum">
              <a:rPr lang="ar-SY" smtClean="0"/>
              <a:t>‹#›</a:t>
            </a:fld>
            <a:endParaRPr lang="ar-SY"/>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163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6674E5-10A9-E6F9-1BE2-19C73ED321A7}"/>
              </a:ext>
            </a:extLst>
          </p:cNvPr>
          <p:cNvSpPr>
            <a:spLocks noGrp="1"/>
          </p:cNvSpPr>
          <p:nvPr>
            <p:ph type="ctrTitle"/>
          </p:nvPr>
        </p:nvSpPr>
        <p:spPr>
          <a:xfrm>
            <a:off x="1097280" y="2685149"/>
            <a:ext cx="10058400" cy="1323439"/>
          </a:xfrm>
        </p:spPr>
        <p:txBody>
          <a:bodyPr>
            <a:normAutofit/>
          </a:bodyPr>
          <a:lstStyle/>
          <a:p>
            <a:pPr algn="ctr"/>
            <a:r>
              <a:rPr lang="en-US" sz="4000" dirty="0">
                <a:latin typeface="Georgia" panose="02040502050405020303" pitchFamily="18" charset="0"/>
              </a:rPr>
              <a:t>Business Application Development Process</a:t>
            </a:r>
            <a:br>
              <a:rPr lang="en-US" sz="4000" dirty="0">
                <a:latin typeface="Georgia" panose="02040502050405020303" pitchFamily="18" charset="0"/>
              </a:rPr>
            </a:br>
            <a:r>
              <a:rPr lang="en-US" sz="4000" dirty="0">
                <a:latin typeface="Georgia" panose="02040502050405020303" pitchFamily="18" charset="0"/>
              </a:rPr>
              <a:t>(cont’d)</a:t>
            </a:r>
            <a:endParaRPr lang="ar-SY" sz="4000" dirty="0">
              <a:latin typeface="Georgia" panose="02040502050405020303" pitchFamily="18" charset="0"/>
            </a:endParaRPr>
          </a:p>
        </p:txBody>
      </p:sp>
      <p:sp>
        <p:nvSpPr>
          <p:cNvPr id="5" name="مربع نص 4">
            <a:extLst>
              <a:ext uri="{FF2B5EF4-FFF2-40B4-BE49-F238E27FC236}">
                <a16:creationId xmlns:a16="http://schemas.microsoft.com/office/drawing/2014/main" id="{67B05C21-A72D-713B-5E68-F83824A82BFA}"/>
              </a:ext>
            </a:extLst>
          </p:cNvPr>
          <p:cNvSpPr txBox="1"/>
          <p:nvPr/>
        </p:nvSpPr>
        <p:spPr>
          <a:xfrm>
            <a:off x="358774" y="218784"/>
            <a:ext cx="6100641" cy="400110"/>
          </a:xfrm>
          <a:prstGeom prst="rect">
            <a:avLst/>
          </a:prstGeom>
          <a:noFill/>
        </p:spPr>
        <p:txBody>
          <a:bodyPr wrap="square" rtlCol="0">
            <a:spAutoFit/>
          </a:bodyPr>
          <a:lstStyle/>
          <a:p>
            <a:r>
              <a:rPr lang="en-US" sz="2000" dirty="0">
                <a:solidFill>
                  <a:srgbClr val="FF0000"/>
                </a:solidFill>
                <a:latin typeface="Georgia" panose="02040502050405020303" pitchFamily="18" charset="0"/>
              </a:rPr>
              <a:t>Course: Information Systems Engineering</a:t>
            </a:r>
          </a:p>
        </p:txBody>
      </p:sp>
      <p:sp>
        <p:nvSpPr>
          <p:cNvPr id="8" name="مربع نص 7">
            <a:extLst>
              <a:ext uri="{FF2B5EF4-FFF2-40B4-BE49-F238E27FC236}">
                <a16:creationId xmlns:a16="http://schemas.microsoft.com/office/drawing/2014/main" id="{4206F6DB-E4E1-82D2-0724-758F836524E5}"/>
              </a:ext>
            </a:extLst>
          </p:cNvPr>
          <p:cNvSpPr txBox="1"/>
          <p:nvPr/>
        </p:nvSpPr>
        <p:spPr>
          <a:xfrm>
            <a:off x="4180449" y="5015424"/>
            <a:ext cx="3892061" cy="369332"/>
          </a:xfrm>
          <a:prstGeom prst="rect">
            <a:avLst/>
          </a:prstGeom>
          <a:noFill/>
        </p:spPr>
        <p:txBody>
          <a:bodyPr wrap="square" rtlCol="1">
            <a:spAutoFit/>
          </a:bodyPr>
          <a:lstStyle/>
          <a:p>
            <a:pPr algn="ctr"/>
            <a:r>
              <a:rPr lang="en-US" b="1" dirty="0">
                <a:solidFill>
                  <a:schemeClr val="accent2">
                    <a:lumMod val="50000"/>
                  </a:schemeClr>
                </a:solidFill>
              </a:rPr>
              <a:t>Prepared by Dr. Abdo </a:t>
            </a:r>
            <a:r>
              <a:rPr lang="en-US" b="1" dirty="0" err="1">
                <a:solidFill>
                  <a:schemeClr val="accent2">
                    <a:lumMod val="50000"/>
                  </a:schemeClr>
                </a:solidFill>
              </a:rPr>
              <a:t>Darbooli</a:t>
            </a:r>
            <a:endParaRPr lang="ar-SY" b="1" dirty="0">
              <a:solidFill>
                <a:schemeClr val="accent2">
                  <a:lumMod val="50000"/>
                </a:schemeClr>
              </a:solidFill>
            </a:endParaRPr>
          </a:p>
        </p:txBody>
      </p:sp>
      <p:sp>
        <p:nvSpPr>
          <p:cNvPr id="3" name="عنصر نائب للتاريخ 2">
            <a:extLst>
              <a:ext uri="{FF2B5EF4-FFF2-40B4-BE49-F238E27FC236}">
                <a16:creationId xmlns:a16="http://schemas.microsoft.com/office/drawing/2014/main" id="{8A60079D-DD55-6A02-D90B-D72DF8CB4539}"/>
              </a:ext>
            </a:extLst>
          </p:cNvPr>
          <p:cNvSpPr>
            <a:spLocks noGrp="1"/>
          </p:cNvSpPr>
          <p:nvPr>
            <p:ph type="dt" sz="half" idx="10"/>
          </p:nvPr>
        </p:nvSpPr>
        <p:spPr/>
        <p:txBody>
          <a:bodyPr/>
          <a:lstStyle/>
          <a:p>
            <a:r>
              <a:rPr lang="ar-SY" dirty="0"/>
              <a:t>3  كانون الأول، 22</a:t>
            </a:r>
          </a:p>
        </p:txBody>
      </p:sp>
    </p:spTree>
    <p:extLst>
      <p:ext uri="{BB962C8B-B14F-4D97-AF65-F5344CB8AC3E}">
        <p14:creationId xmlns:p14="http://schemas.microsoft.com/office/powerpoint/2010/main" val="1899496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Parallel Changeover</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lang="en-GB" sz="2200" dirty="0">
                <a:solidFill>
                  <a:srgbClr val="46424D"/>
                </a:solidFill>
                <a:latin typeface="Arial"/>
                <a:ea typeface="ＭＳ Ｐゴシック" charset="-128"/>
                <a:cs typeface="Arial"/>
              </a:rPr>
              <a:t> </a:t>
            </a:r>
            <a:r>
              <a:rPr lang="en-US" sz="2200" dirty="0">
                <a:solidFill>
                  <a:srgbClr val="46424D"/>
                </a:solidFill>
                <a:latin typeface="Arial"/>
                <a:ea typeface="ＭＳ Ｐゴシック" charset="-128"/>
                <a:cs typeface="Arial"/>
              </a:rPr>
              <a:t>Users will use both systems during the overlap period and finally changeover to the new system</a:t>
            </a: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lang="en-US" sz="2200" dirty="0">
                <a:solidFill>
                  <a:srgbClr val="46424D"/>
                </a:solidFill>
                <a:latin typeface="Arial"/>
                <a:ea typeface="ＭＳ Ｐゴシック" charset="-128"/>
                <a:cs typeface="Arial"/>
              </a:rPr>
              <a:t> Advantages</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US" sz="2000" dirty="0">
                <a:solidFill>
                  <a:srgbClr val="46424D"/>
                </a:solidFill>
                <a:latin typeface="Arial"/>
                <a:ea typeface="ＭＳ Ｐゴシック" charset="-128"/>
                <a:cs typeface="Arial"/>
              </a:rPr>
              <a:t> Troubles in the new system </a:t>
            </a:r>
            <a:r>
              <a:rPr lang="en-US" sz="2000" dirty="0">
                <a:solidFill>
                  <a:srgbClr val="46424D"/>
                </a:solidFill>
                <a:latin typeface="Arial"/>
                <a:ea typeface="ＭＳ Ｐゴシック" charset="-128"/>
                <a:cs typeface="Arial"/>
                <a:sym typeface="Wingdings" panose="05000000000000000000" pitchFamily="2" charset="2"/>
              </a:rPr>
              <a:t> use the old</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US" sz="2000" dirty="0">
                <a:solidFill>
                  <a:srgbClr val="46424D"/>
                </a:solidFill>
                <a:latin typeface="Arial"/>
                <a:ea typeface="ＭＳ Ｐゴシック" charset="-128"/>
                <a:cs typeface="Arial"/>
                <a:sym typeface="Wingdings" panose="05000000000000000000" pitchFamily="2" charset="2"/>
              </a:rPr>
              <a:t> Compare the outputs of the both systems in order to test the new system if it acts as expected</a:t>
            </a:r>
            <a:r>
              <a:rPr lang="en-US" sz="2000" dirty="0">
                <a:solidFill>
                  <a:srgbClr val="46424D"/>
                </a:solidFill>
                <a:latin typeface="Arial"/>
                <a:ea typeface="ＭＳ Ｐゴシック" charset="-128"/>
                <a:cs typeface="Arial"/>
              </a:rPr>
              <a:t> </a:t>
            </a:r>
          </a:p>
          <a:p>
            <a:pPr algn="l" defTabSz="457200" rtl="0" fontAlgn="base">
              <a:lnSpc>
                <a:spcPct val="100000"/>
              </a:lnSpc>
              <a:spcBef>
                <a:spcPts val="600"/>
              </a:spcBef>
              <a:spcAft>
                <a:spcPts val="600"/>
              </a:spcAft>
              <a:buClrTx/>
              <a:buFont typeface="Wingdings" panose="05000000000000000000" pitchFamily="2" charset="2"/>
              <a:buChar char="q"/>
              <a:defRPr/>
            </a:pPr>
            <a:r>
              <a:rPr lang="en-US" dirty="0">
                <a:solidFill>
                  <a:srgbClr val="46424D"/>
                </a:solidFill>
                <a:latin typeface="Arial"/>
                <a:ea typeface="ＭＳ Ｐゴシック" charset="-128"/>
                <a:cs typeface="Arial"/>
              </a:rPr>
              <a:t> </a:t>
            </a:r>
            <a:r>
              <a:rPr lang="en-US" sz="2200" dirty="0">
                <a:solidFill>
                  <a:srgbClr val="FF0000"/>
                </a:solidFill>
                <a:latin typeface="Arial"/>
                <a:ea typeface="ＭＳ Ｐゴシック" charset="-128"/>
                <a:cs typeface="Arial"/>
              </a:rPr>
              <a:t>Pilot operation </a:t>
            </a:r>
            <a:r>
              <a:rPr lang="en-US" sz="2200" dirty="0">
                <a:solidFill>
                  <a:srgbClr val="46424D"/>
                </a:solidFill>
                <a:latin typeface="Arial"/>
                <a:ea typeface="ＭＳ Ｐゴシック" charset="-128"/>
                <a:cs typeface="Arial"/>
              </a:rPr>
              <a:t>is a special case of parallel changeover where we are not running both the new and old systems in all sites of the system, but we just pick a few of them</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US" dirty="0">
                <a:solidFill>
                  <a:srgbClr val="46424D"/>
                </a:solidFill>
                <a:latin typeface="Arial"/>
                <a:ea typeface="ＭＳ Ｐゴシック" charset="-128"/>
                <a:cs typeface="Arial"/>
              </a:rPr>
              <a:t> </a:t>
            </a:r>
            <a:r>
              <a:rPr lang="en-US" sz="2000" dirty="0">
                <a:solidFill>
                  <a:srgbClr val="46424D"/>
                </a:solidFill>
                <a:latin typeface="Arial"/>
                <a:ea typeface="ＭＳ Ｐゴシック" charset="-128"/>
                <a:cs typeface="Arial"/>
              </a:rPr>
              <a:t>Example – Upgrade of POS in a supermarket with 100 branches </a:t>
            </a:r>
          </a:p>
          <a:p>
            <a:pPr lvl="1" algn="l" defTabSz="457200" rtl="0" fontAlgn="base">
              <a:lnSpc>
                <a:spcPct val="100000"/>
              </a:lnSpc>
              <a:spcBef>
                <a:spcPts val="600"/>
              </a:spcBef>
              <a:spcAft>
                <a:spcPts val="600"/>
              </a:spcAft>
              <a:buClrTx/>
              <a:buFont typeface="Wingdings" panose="05000000000000000000" pitchFamily="2" charset="2"/>
              <a:buChar char="§"/>
              <a:defRPr/>
            </a:pPr>
            <a:endParaRPr lang="en-US" sz="2000" dirty="0">
              <a:solidFill>
                <a:srgbClr val="46424D"/>
              </a:solidFill>
              <a:latin typeface="Arial"/>
              <a:ea typeface="ＭＳ Ｐゴシック" charset="-128"/>
              <a:cs typeface="Arial"/>
            </a:endParaRPr>
          </a:p>
          <a:p>
            <a:pPr lvl="1" algn="l" defTabSz="457200" rtl="0" fontAlgn="base">
              <a:lnSpc>
                <a:spcPct val="100000"/>
              </a:lnSpc>
              <a:spcBef>
                <a:spcPts val="600"/>
              </a:spcBef>
              <a:spcAft>
                <a:spcPts val="600"/>
              </a:spcAft>
              <a:buClrTx/>
              <a:buFont typeface="Wingdings" panose="05000000000000000000" pitchFamily="2" charset="2"/>
              <a:buChar char="§"/>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10</a:t>
            </a:fld>
            <a:endParaRPr lang="ar-SY"/>
          </a:p>
        </p:txBody>
      </p:sp>
    </p:spTree>
    <p:extLst>
      <p:ext uri="{BB962C8B-B14F-4D97-AF65-F5344CB8AC3E}">
        <p14:creationId xmlns:p14="http://schemas.microsoft.com/office/powerpoint/2010/main" val="127023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Parallel Changeover</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lang="en-GB" sz="2200" dirty="0">
                <a:solidFill>
                  <a:srgbClr val="46424D"/>
                </a:solidFill>
                <a:latin typeface="Arial"/>
                <a:ea typeface="ＭＳ Ｐゴシック" charset="-128"/>
                <a:cs typeface="Arial"/>
              </a:rPr>
              <a:t> </a:t>
            </a:r>
            <a:r>
              <a:rPr lang="en-US" sz="2200" dirty="0">
                <a:solidFill>
                  <a:srgbClr val="46424D"/>
                </a:solidFill>
                <a:latin typeface="Arial"/>
                <a:ea typeface="ＭＳ Ｐゴシック" charset="-128"/>
                <a:cs typeface="Arial"/>
              </a:rPr>
              <a:t>What about risk, cost, and limitations? </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US" dirty="0">
                <a:solidFill>
                  <a:srgbClr val="46424D"/>
                </a:solidFill>
                <a:latin typeface="Arial"/>
                <a:ea typeface="ＭＳ Ｐゴシック" charset="-128"/>
                <a:cs typeface="Arial"/>
              </a:rPr>
              <a:t> </a:t>
            </a:r>
            <a:r>
              <a:rPr lang="en-US" dirty="0">
                <a:solidFill>
                  <a:srgbClr val="FF0000"/>
                </a:solidFill>
                <a:latin typeface="Arial"/>
                <a:ea typeface="ＭＳ Ｐゴシック" charset="-128"/>
                <a:cs typeface="Arial"/>
              </a:rPr>
              <a:t>Risk</a:t>
            </a:r>
            <a:r>
              <a:rPr lang="en-US" dirty="0">
                <a:solidFill>
                  <a:srgbClr val="46424D"/>
                </a:solidFill>
                <a:latin typeface="Arial"/>
                <a:ea typeface="ＭＳ Ｐゴシック" charset="-128"/>
                <a:cs typeface="Arial"/>
              </a:rPr>
              <a:t> is </a:t>
            </a:r>
            <a:r>
              <a:rPr lang="en-US" dirty="0">
                <a:solidFill>
                  <a:srgbClr val="FF0000"/>
                </a:solidFill>
                <a:latin typeface="Arial"/>
                <a:ea typeface="ＭＳ Ｐゴシック" charset="-128"/>
                <a:cs typeface="Arial"/>
              </a:rPr>
              <a:t>low</a:t>
            </a:r>
            <a:r>
              <a:rPr lang="en-US" dirty="0">
                <a:solidFill>
                  <a:srgbClr val="46424D"/>
                </a:solidFill>
                <a:latin typeface="Arial"/>
                <a:ea typeface="ＭＳ Ｐゴシック" charset="-128"/>
                <a:cs typeface="Arial"/>
              </a:rPr>
              <a:t> because we can go back to the old system at anytime the new system get troubles</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US" dirty="0">
                <a:solidFill>
                  <a:srgbClr val="46424D"/>
                </a:solidFill>
                <a:latin typeface="Arial"/>
                <a:ea typeface="ＭＳ Ｐゴシック" charset="-128"/>
                <a:cs typeface="Arial"/>
              </a:rPr>
              <a:t> </a:t>
            </a:r>
            <a:r>
              <a:rPr lang="en-US" dirty="0">
                <a:solidFill>
                  <a:srgbClr val="FF0000"/>
                </a:solidFill>
                <a:latin typeface="Arial"/>
                <a:ea typeface="ＭＳ Ｐゴシック" charset="-128"/>
                <a:cs typeface="Arial"/>
              </a:rPr>
              <a:t>Cost</a:t>
            </a:r>
            <a:r>
              <a:rPr lang="en-US" dirty="0">
                <a:solidFill>
                  <a:srgbClr val="46424D"/>
                </a:solidFill>
                <a:latin typeface="Arial"/>
                <a:ea typeface="ＭＳ Ｐゴシック" charset="-128"/>
                <a:cs typeface="Arial"/>
              </a:rPr>
              <a:t> is </a:t>
            </a:r>
            <a:r>
              <a:rPr lang="en-US" dirty="0">
                <a:solidFill>
                  <a:srgbClr val="FF0000"/>
                </a:solidFill>
                <a:latin typeface="Arial"/>
                <a:ea typeface="ＭＳ Ｐゴシック" charset="-128"/>
                <a:cs typeface="Arial"/>
              </a:rPr>
              <a:t>high</a:t>
            </a:r>
            <a:r>
              <a:rPr lang="en-US" dirty="0">
                <a:solidFill>
                  <a:srgbClr val="46424D"/>
                </a:solidFill>
                <a:latin typeface="Arial"/>
                <a:ea typeface="ＭＳ Ｐゴシック" charset="-128"/>
                <a:cs typeface="Arial"/>
              </a:rPr>
              <a:t> because we need more resources for running the two systems</a:t>
            </a:r>
          </a:p>
          <a:p>
            <a:pPr lvl="2" algn="l" defTabSz="457200" rtl="0" fontAlgn="base">
              <a:lnSpc>
                <a:spcPct val="100000"/>
              </a:lnSpc>
              <a:spcBef>
                <a:spcPts val="600"/>
              </a:spcBef>
              <a:spcAft>
                <a:spcPts val="600"/>
              </a:spcAft>
              <a:buClrTx/>
              <a:buFont typeface="Wingdings" panose="05000000000000000000" pitchFamily="2" charset="2"/>
              <a:buChar char="q"/>
              <a:defRPr/>
            </a:pPr>
            <a:r>
              <a:rPr lang="en-US" sz="1600" dirty="0">
                <a:solidFill>
                  <a:srgbClr val="46424D"/>
                </a:solidFill>
                <a:latin typeface="Arial"/>
                <a:ea typeface="ＭＳ Ｐゴシック" charset="-128"/>
                <a:cs typeface="Arial"/>
              </a:rPr>
              <a:t>Two sets of people, two sets of hardware, two sets of software</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US" sz="2000" dirty="0">
                <a:solidFill>
                  <a:srgbClr val="46424D"/>
                </a:solidFill>
                <a:latin typeface="Arial"/>
                <a:ea typeface="ＭＳ Ｐゴシック" charset="-128"/>
                <a:cs typeface="Arial"/>
              </a:rPr>
              <a:t> </a:t>
            </a:r>
            <a:r>
              <a:rPr lang="en-US" dirty="0">
                <a:solidFill>
                  <a:srgbClr val="46424D"/>
                </a:solidFill>
                <a:latin typeface="Arial"/>
                <a:ea typeface="ＭＳ Ｐゴシック" charset="-128"/>
                <a:cs typeface="Arial"/>
              </a:rPr>
              <a:t>Limitation – we may not have available enough resources to run both the systems</a:t>
            </a:r>
            <a:endParaRPr lang="en-US" sz="2000" dirty="0">
              <a:solidFill>
                <a:srgbClr val="46424D"/>
              </a:solidFill>
              <a:latin typeface="Arial"/>
              <a:ea typeface="ＭＳ Ｐゴシック" charset="-128"/>
              <a:cs typeface="Arial"/>
            </a:endParaRPr>
          </a:p>
          <a:p>
            <a:pPr lvl="1" algn="l" defTabSz="457200" rtl="0" fontAlgn="base">
              <a:lnSpc>
                <a:spcPct val="100000"/>
              </a:lnSpc>
              <a:spcBef>
                <a:spcPts val="600"/>
              </a:spcBef>
              <a:spcAft>
                <a:spcPts val="600"/>
              </a:spcAft>
              <a:buClrTx/>
              <a:buFont typeface="Wingdings" panose="05000000000000000000" pitchFamily="2" charset="2"/>
              <a:buChar char="§"/>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11</a:t>
            </a:fld>
            <a:endParaRPr lang="ar-SY"/>
          </a:p>
        </p:txBody>
      </p:sp>
    </p:spTree>
    <p:extLst>
      <p:ext uri="{BB962C8B-B14F-4D97-AF65-F5344CB8AC3E}">
        <p14:creationId xmlns:p14="http://schemas.microsoft.com/office/powerpoint/2010/main" val="2907256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Phased Changeover</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lang="en-GB" sz="2200" dirty="0">
                <a:solidFill>
                  <a:srgbClr val="46424D"/>
                </a:solidFill>
                <a:latin typeface="Arial"/>
                <a:ea typeface="ＭＳ Ｐゴシック" charset="-128"/>
                <a:cs typeface="Arial"/>
              </a:rPr>
              <a:t> </a:t>
            </a:r>
            <a:r>
              <a:rPr lang="en-US" sz="2200" dirty="0">
                <a:solidFill>
                  <a:srgbClr val="46424D"/>
                </a:solidFill>
                <a:latin typeface="Arial"/>
                <a:ea typeface="ＭＳ Ｐゴシック" charset="-128"/>
                <a:cs typeface="Arial"/>
              </a:rPr>
              <a:t>It is suitable for systems that we can divide into different modules, where older system is broken into deliverable modules and phased out by newer system</a:t>
            </a: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12</a:t>
            </a:fld>
            <a:endParaRPr lang="ar-SY"/>
          </a:p>
        </p:txBody>
      </p:sp>
      <p:pic>
        <p:nvPicPr>
          <p:cNvPr id="6" name="صورة 5">
            <a:extLst>
              <a:ext uri="{FF2B5EF4-FFF2-40B4-BE49-F238E27FC236}">
                <a16:creationId xmlns:a16="http://schemas.microsoft.com/office/drawing/2014/main" id="{C214CD34-8FCC-CA46-54C6-886E19E22BD6}"/>
              </a:ext>
            </a:extLst>
          </p:cNvPr>
          <p:cNvPicPr>
            <a:picLocks noChangeAspect="1"/>
          </p:cNvPicPr>
          <p:nvPr/>
        </p:nvPicPr>
        <p:blipFill>
          <a:blip r:embed="rId3"/>
          <a:stretch>
            <a:fillRect/>
          </a:stretch>
        </p:blipFill>
        <p:spPr>
          <a:xfrm>
            <a:off x="3182154" y="2860431"/>
            <a:ext cx="5888648" cy="3200400"/>
          </a:xfrm>
          <a:prstGeom prst="rect">
            <a:avLst/>
          </a:prstGeom>
          <a:ln>
            <a:solidFill>
              <a:schemeClr val="accent1"/>
            </a:solidFill>
          </a:ln>
        </p:spPr>
      </p:pic>
    </p:spTree>
    <p:extLst>
      <p:ext uri="{BB962C8B-B14F-4D97-AF65-F5344CB8AC3E}">
        <p14:creationId xmlns:p14="http://schemas.microsoft.com/office/powerpoint/2010/main" val="291558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Phased Changeover</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lang="en-GB" sz="2200" dirty="0">
                <a:solidFill>
                  <a:srgbClr val="46424D"/>
                </a:solidFill>
                <a:latin typeface="Arial"/>
                <a:ea typeface="ＭＳ Ｐゴシック" charset="-128"/>
                <a:cs typeface="Arial"/>
              </a:rPr>
              <a:t> </a:t>
            </a:r>
            <a:r>
              <a:rPr lang="en-US" sz="2200" dirty="0">
                <a:solidFill>
                  <a:srgbClr val="46424D"/>
                </a:solidFill>
                <a:latin typeface="Arial"/>
                <a:ea typeface="ＭＳ Ｐゴシック" charset="-128"/>
                <a:cs typeface="Arial"/>
              </a:rPr>
              <a:t>What about risk, cost, and limitations? </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US" dirty="0">
                <a:solidFill>
                  <a:srgbClr val="46424D"/>
                </a:solidFill>
                <a:latin typeface="Arial"/>
                <a:ea typeface="ＭＳ Ｐゴシック" charset="-128"/>
                <a:cs typeface="Arial"/>
              </a:rPr>
              <a:t> </a:t>
            </a:r>
            <a:r>
              <a:rPr lang="en-US" dirty="0">
                <a:solidFill>
                  <a:srgbClr val="FF0000"/>
                </a:solidFill>
                <a:latin typeface="Arial"/>
                <a:ea typeface="ＭＳ Ｐゴシック" charset="-128"/>
                <a:cs typeface="Arial"/>
              </a:rPr>
              <a:t>Both </a:t>
            </a:r>
            <a:r>
              <a:rPr lang="en-US" dirty="0">
                <a:solidFill>
                  <a:schemeClr val="tx1"/>
                </a:solidFill>
                <a:latin typeface="Arial"/>
                <a:ea typeface="ＭＳ Ｐゴシック" charset="-128"/>
                <a:cs typeface="Arial"/>
              </a:rPr>
              <a:t>risk and cost are in based on </a:t>
            </a:r>
            <a:r>
              <a:rPr lang="en-US" dirty="0">
                <a:solidFill>
                  <a:srgbClr val="FF0000"/>
                </a:solidFill>
                <a:latin typeface="Arial"/>
                <a:ea typeface="ＭＳ Ｐゴシック" charset="-128"/>
                <a:cs typeface="Arial"/>
              </a:rPr>
              <a:t>number</a:t>
            </a:r>
            <a:r>
              <a:rPr lang="en-US" dirty="0">
                <a:solidFill>
                  <a:schemeClr val="tx1"/>
                </a:solidFill>
                <a:latin typeface="Arial"/>
                <a:ea typeface="ＭＳ Ｐゴシック" charset="-128"/>
                <a:cs typeface="Arial"/>
              </a:rPr>
              <a:t> of modules and the </a:t>
            </a:r>
            <a:r>
              <a:rPr lang="en-US" dirty="0">
                <a:solidFill>
                  <a:srgbClr val="FF0000"/>
                </a:solidFill>
                <a:latin typeface="Arial"/>
                <a:ea typeface="ＭＳ Ｐゴシック" charset="-128"/>
                <a:cs typeface="Arial"/>
              </a:rPr>
              <a:t>interaction</a:t>
            </a:r>
            <a:r>
              <a:rPr lang="en-US" dirty="0">
                <a:solidFill>
                  <a:schemeClr val="tx1"/>
                </a:solidFill>
                <a:latin typeface="Arial"/>
                <a:ea typeface="ＭＳ Ｐゴシック" charset="-128"/>
                <a:cs typeface="Arial"/>
              </a:rPr>
              <a:t> among modules</a:t>
            </a:r>
          </a:p>
          <a:p>
            <a:pPr lvl="2" algn="l" defTabSz="457200" rtl="0" fontAlgn="base">
              <a:lnSpc>
                <a:spcPct val="100000"/>
              </a:lnSpc>
              <a:spcBef>
                <a:spcPts val="600"/>
              </a:spcBef>
              <a:spcAft>
                <a:spcPts val="600"/>
              </a:spcAft>
              <a:buClrTx/>
              <a:buFont typeface="Wingdings" panose="05000000000000000000" pitchFamily="2" charset="2"/>
              <a:buChar char="q"/>
              <a:defRPr/>
            </a:pPr>
            <a:r>
              <a:rPr lang="en-US" sz="1600" dirty="0">
                <a:solidFill>
                  <a:srgbClr val="46424D"/>
                </a:solidFill>
                <a:latin typeface="Arial"/>
                <a:ea typeface="ＭＳ Ｐゴシック" charset="-128"/>
                <a:cs typeface="Arial"/>
              </a:rPr>
              <a:t> More modules </a:t>
            </a:r>
            <a:r>
              <a:rPr lang="en-US" sz="1600" dirty="0">
                <a:solidFill>
                  <a:srgbClr val="46424D"/>
                </a:solidFill>
                <a:latin typeface="Arial"/>
                <a:ea typeface="ＭＳ Ｐゴシック" charset="-128"/>
                <a:cs typeface="Arial"/>
                <a:sym typeface="Wingdings" panose="05000000000000000000" pitchFamily="2" charset="2"/>
              </a:rPr>
              <a:t> bigger cost and risk, longer time</a:t>
            </a:r>
          </a:p>
          <a:p>
            <a:pPr lvl="2" algn="l" defTabSz="457200" rtl="0" fontAlgn="base">
              <a:lnSpc>
                <a:spcPct val="100000"/>
              </a:lnSpc>
              <a:spcBef>
                <a:spcPts val="600"/>
              </a:spcBef>
              <a:spcAft>
                <a:spcPts val="600"/>
              </a:spcAft>
              <a:buClrTx/>
              <a:buFont typeface="Wingdings" panose="05000000000000000000" pitchFamily="2" charset="2"/>
              <a:buChar char="q"/>
              <a:defRPr/>
            </a:pPr>
            <a:r>
              <a:rPr lang="en-US" sz="1600" dirty="0">
                <a:solidFill>
                  <a:srgbClr val="46424D"/>
                </a:solidFill>
                <a:latin typeface="Arial"/>
                <a:ea typeface="ＭＳ Ｐゴシック" charset="-128"/>
                <a:cs typeface="Arial"/>
                <a:sym typeface="Wingdings" panose="05000000000000000000" pitchFamily="2" charset="2"/>
              </a:rPr>
              <a:t> Extremely high interaction  very high risk</a:t>
            </a:r>
            <a:endParaRPr lang="en-US" sz="1600" dirty="0">
              <a:solidFill>
                <a:srgbClr val="46424D"/>
              </a:solidFill>
              <a:latin typeface="Arial"/>
              <a:ea typeface="ＭＳ Ｐゴシック" charset="-128"/>
              <a:cs typeface="Arial"/>
            </a:endParaRPr>
          </a:p>
          <a:p>
            <a:pPr marL="201168" lvl="1" indent="0" algn="l" defTabSz="457200" rtl="0" fontAlgn="base">
              <a:lnSpc>
                <a:spcPct val="100000"/>
              </a:lnSpc>
              <a:spcBef>
                <a:spcPts val="600"/>
              </a:spcBef>
              <a:spcAft>
                <a:spcPts val="600"/>
              </a:spcAft>
              <a:buClrTx/>
              <a:buNone/>
              <a:defRPr/>
            </a:pPr>
            <a:r>
              <a:rPr lang="en-US" sz="2000" dirty="0">
                <a:solidFill>
                  <a:srgbClr val="46424D"/>
                </a:solidFill>
                <a:latin typeface="Arial"/>
                <a:ea typeface="ＭＳ Ｐゴシック" charset="-128"/>
                <a:cs typeface="Arial"/>
              </a:rPr>
              <a:t> </a:t>
            </a:r>
          </a:p>
          <a:p>
            <a:pPr lvl="1" algn="l" defTabSz="457200" rtl="0" fontAlgn="base">
              <a:lnSpc>
                <a:spcPct val="100000"/>
              </a:lnSpc>
              <a:spcBef>
                <a:spcPts val="600"/>
              </a:spcBef>
              <a:spcAft>
                <a:spcPts val="600"/>
              </a:spcAft>
              <a:buClrTx/>
              <a:buFont typeface="Wingdings" panose="05000000000000000000" pitchFamily="2" charset="2"/>
              <a:buChar char="q"/>
              <a:defRPr/>
            </a:pPr>
            <a:endParaRPr lang="en-US" sz="2000" dirty="0">
              <a:solidFill>
                <a:srgbClr val="46424D"/>
              </a:solidFill>
              <a:latin typeface="Arial"/>
              <a:ea typeface="ＭＳ Ｐゴシック" charset="-128"/>
              <a:cs typeface="Arial"/>
            </a:endParaRPr>
          </a:p>
          <a:p>
            <a:pPr lvl="1" algn="l" defTabSz="457200" rtl="0" fontAlgn="base">
              <a:lnSpc>
                <a:spcPct val="100000"/>
              </a:lnSpc>
              <a:spcBef>
                <a:spcPts val="600"/>
              </a:spcBef>
              <a:spcAft>
                <a:spcPts val="600"/>
              </a:spcAft>
              <a:buClrTx/>
              <a:buFont typeface="Wingdings" panose="05000000000000000000" pitchFamily="2" charset="2"/>
              <a:buChar char="q"/>
              <a:defRPr/>
            </a:pPr>
            <a:endParaRPr lang="en-US" sz="2000" dirty="0">
              <a:solidFill>
                <a:srgbClr val="46424D"/>
              </a:solidFill>
              <a:latin typeface="Arial"/>
              <a:ea typeface="ＭＳ Ｐゴシック" charset="-128"/>
              <a:cs typeface="Arial"/>
            </a:endParaRPr>
          </a:p>
          <a:p>
            <a:pPr lvl="1" algn="l" defTabSz="457200" rtl="0" fontAlgn="base">
              <a:lnSpc>
                <a:spcPct val="100000"/>
              </a:lnSpc>
              <a:spcBef>
                <a:spcPts val="600"/>
              </a:spcBef>
              <a:spcAft>
                <a:spcPts val="600"/>
              </a:spcAft>
              <a:buClrTx/>
              <a:buFont typeface="Wingdings" panose="05000000000000000000" pitchFamily="2" charset="2"/>
              <a:buChar char="q"/>
              <a:defRPr/>
            </a:pPr>
            <a:endParaRPr lang="en-US" sz="2000" dirty="0">
              <a:solidFill>
                <a:srgbClr val="46424D"/>
              </a:solidFill>
              <a:latin typeface="Arial"/>
              <a:ea typeface="ＭＳ Ｐゴシック" charset="-128"/>
              <a:cs typeface="Arial"/>
            </a:endParaRPr>
          </a:p>
          <a:p>
            <a:pPr lvl="1" algn="l" defTabSz="457200" rtl="0" fontAlgn="base">
              <a:lnSpc>
                <a:spcPct val="100000"/>
              </a:lnSpc>
              <a:spcBef>
                <a:spcPts val="600"/>
              </a:spcBef>
              <a:spcAft>
                <a:spcPts val="600"/>
              </a:spcAft>
              <a:buClrTx/>
              <a:buFont typeface="Wingdings" panose="05000000000000000000" pitchFamily="2" charset="2"/>
              <a:buChar char="q"/>
              <a:defRPr/>
            </a:pPr>
            <a:r>
              <a:rPr lang="en-US" dirty="0">
                <a:solidFill>
                  <a:srgbClr val="46424D"/>
                </a:solidFill>
                <a:latin typeface="Arial"/>
                <a:ea typeface="ＭＳ Ｐゴシック" charset="-128"/>
                <a:cs typeface="Arial"/>
              </a:rPr>
              <a:t> Limitation – May not be applicable to every system, i.e., system can't be separated into modules</a:t>
            </a:r>
            <a:endParaRPr lang="en-US" sz="2000" dirty="0">
              <a:solidFill>
                <a:srgbClr val="46424D"/>
              </a:solidFill>
              <a:latin typeface="Arial"/>
              <a:ea typeface="ＭＳ Ｐゴシック" charset="-128"/>
              <a:cs typeface="Arial"/>
            </a:endParaRPr>
          </a:p>
          <a:p>
            <a:pPr lvl="1" algn="l" defTabSz="457200" rtl="0" fontAlgn="base">
              <a:lnSpc>
                <a:spcPct val="100000"/>
              </a:lnSpc>
              <a:spcBef>
                <a:spcPts val="600"/>
              </a:spcBef>
              <a:spcAft>
                <a:spcPts val="600"/>
              </a:spcAft>
              <a:buClrTx/>
              <a:buFont typeface="Wingdings" panose="05000000000000000000" pitchFamily="2" charset="2"/>
              <a:buChar char="§"/>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13</a:t>
            </a:fld>
            <a:endParaRPr lang="ar-SY"/>
          </a:p>
        </p:txBody>
      </p:sp>
      <p:pic>
        <p:nvPicPr>
          <p:cNvPr id="6" name="صورة 5">
            <a:extLst>
              <a:ext uri="{FF2B5EF4-FFF2-40B4-BE49-F238E27FC236}">
                <a16:creationId xmlns:a16="http://schemas.microsoft.com/office/drawing/2014/main" id="{EFF3F868-1D61-F2C9-289F-E70CACB38A14}"/>
              </a:ext>
            </a:extLst>
          </p:cNvPr>
          <p:cNvPicPr>
            <a:picLocks noChangeAspect="1"/>
          </p:cNvPicPr>
          <p:nvPr/>
        </p:nvPicPr>
        <p:blipFill>
          <a:blip r:embed="rId3"/>
          <a:stretch>
            <a:fillRect/>
          </a:stretch>
        </p:blipFill>
        <p:spPr>
          <a:xfrm>
            <a:off x="4156746" y="3681047"/>
            <a:ext cx="3878507" cy="1441938"/>
          </a:xfrm>
          <a:prstGeom prst="rect">
            <a:avLst/>
          </a:prstGeom>
          <a:ln>
            <a:solidFill>
              <a:schemeClr val="accent1"/>
            </a:solidFill>
          </a:ln>
        </p:spPr>
      </p:pic>
    </p:spTree>
    <p:extLst>
      <p:ext uri="{BB962C8B-B14F-4D97-AF65-F5344CB8AC3E}">
        <p14:creationId xmlns:p14="http://schemas.microsoft.com/office/powerpoint/2010/main" val="2042015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Abrupt Changeover</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lang="en-GB" sz="2200" dirty="0">
                <a:solidFill>
                  <a:srgbClr val="46424D"/>
                </a:solidFill>
                <a:latin typeface="Arial"/>
                <a:ea typeface="ＭＳ Ｐゴシック" charset="-128"/>
                <a:cs typeface="Arial"/>
              </a:rPr>
              <a:t> </a:t>
            </a:r>
            <a:r>
              <a:rPr lang="en-US" sz="2200" dirty="0">
                <a:solidFill>
                  <a:srgbClr val="46424D"/>
                </a:solidFill>
                <a:latin typeface="Arial"/>
                <a:ea typeface="ＭＳ Ｐゴシック" charset="-128"/>
                <a:cs typeface="Arial"/>
              </a:rPr>
              <a:t>In abrupt changeover, newer system is changed over from the older system on a cut-off date and time</a:t>
            </a:r>
            <a:endParaRPr lang="en-US" sz="2000" dirty="0">
              <a:solidFill>
                <a:srgbClr val="46424D"/>
              </a:solidFill>
              <a:latin typeface="Arial"/>
              <a:ea typeface="ＭＳ Ｐゴシック" charset="-128"/>
              <a:cs typeface="Arial"/>
            </a:endParaRPr>
          </a:p>
          <a:p>
            <a:pPr lvl="1" algn="l" defTabSz="457200" rtl="0" fontAlgn="base">
              <a:lnSpc>
                <a:spcPct val="100000"/>
              </a:lnSpc>
              <a:spcBef>
                <a:spcPts val="600"/>
              </a:spcBef>
              <a:spcAft>
                <a:spcPts val="600"/>
              </a:spcAft>
              <a:buClrTx/>
              <a:buFont typeface="Wingdings" panose="05000000000000000000" pitchFamily="2" charset="2"/>
              <a:buChar char="§"/>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14</a:t>
            </a:fld>
            <a:endParaRPr lang="ar-SY"/>
          </a:p>
        </p:txBody>
      </p:sp>
      <p:pic>
        <p:nvPicPr>
          <p:cNvPr id="7" name="صورة 6">
            <a:extLst>
              <a:ext uri="{FF2B5EF4-FFF2-40B4-BE49-F238E27FC236}">
                <a16:creationId xmlns:a16="http://schemas.microsoft.com/office/drawing/2014/main" id="{A527DA08-6222-0581-8A17-B3EE4F8FBEC5}"/>
              </a:ext>
            </a:extLst>
          </p:cNvPr>
          <p:cNvPicPr>
            <a:picLocks noChangeAspect="1"/>
          </p:cNvPicPr>
          <p:nvPr/>
        </p:nvPicPr>
        <p:blipFill>
          <a:blip r:embed="rId3"/>
          <a:stretch>
            <a:fillRect/>
          </a:stretch>
        </p:blipFill>
        <p:spPr>
          <a:xfrm>
            <a:off x="2914650" y="2901869"/>
            <a:ext cx="6362700" cy="2266950"/>
          </a:xfrm>
          <a:prstGeom prst="rect">
            <a:avLst/>
          </a:prstGeom>
          <a:ln>
            <a:solidFill>
              <a:schemeClr val="accent1"/>
            </a:solidFill>
          </a:ln>
        </p:spPr>
      </p:pic>
    </p:spTree>
    <p:extLst>
      <p:ext uri="{BB962C8B-B14F-4D97-AF65-F5344CB8AC3E}">
        <p14:creationId xmlns:p14="http://schemas.microsoft.com/office/powerpoint/2010/main" val="1044096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Abrupt Changeover</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lang="en-GB" sz="2200" dirty="0">
                <a:solidFill>
                  <a:srgbClr val="46424D"/>
                </a:solidFill>
                <a:latin typeface="Arial"/>
                <a:ea typeface="ＭＳ Ｐゴシック" charset="-128"/>
                <a:cs typeface="Arial"/>
              </a:rPr>
              <a:t> </a:t>
            </a:r>
            <a:r>
              <a:rPr lang="en-US" sz="2200" dirty="0">
                <a:solidFill>
                  <a:srgbClr val="46424D"/>
                </a:solidFill>
                <a:latin typeface="Arial"/>
                <a:ea typeface="ＭＳ Ｐゴシック" charset="-128"/>
                <a:cs typeface="Arial"/>
              </a:rPr>
              <a:t>What about risk, cost, and limitations? </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US" dirty="0">
                <a:solidFill>
                  <a:srgbClr val="46424D"/>
                </a:solidFill>
                <a:latin typeface="Arial"/>
                <a:ea typeface="ＭＳ Ｐゴシック" charset="-128"/>
                <a:cs typeface="Arial"/>
              </a:rPr>
              <a:t> </a:t>
            </a:r>
            <a:r>
              <a:rPr lang="en-US" dirty="0">
                <a:solidFill>
                  <a:srgbClr val="FF0000"/>
                </a:solidFill>
                <a:latin typeface="Arial"/>
                <a:ea typeface="ＭＳ Ｐゴシック" charset="-128"/>
                <a:cs typeface="Arial"/>
              </a:rPr>
              <a:t>Risk </a:t>
            </a:r>
            <a:r>
              <a:rPr lang="en-US" dirty="0">
                <a:solidFill>
                  <a:schemeClr val="tx1"/>
                </a:solidFill>
                <a:latin typeface="Arial"/>
                <a:ea typeface="ＭＳ Ｐゴシック" charset="-128"/>
                <a:cs typeface="Arial"/>
              </a:rPr>
              <a:t>is high because we retire the old system, so if the new system get troubles, this is a risk</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US" dirty="0">
                <a:solidFill>
                  <a:schemeClr val="tx1"/>
                </a:solidFill>
                <a:latin typeface="Arial"/>
                <a:ea typeface="ＭＳ Ｐゴシック" charset="-128"/>
                <a:cs typeface="Arial"/>
              </a:rPr>
              <a:t> </a:t>
            </a:r>
            <a:r>
              <a:rPr lang="en-US" dirty="0">
                <a:solidFill>
                  <a:srgbClr val="FF0000"/>
                </a:solidFill>
                <a:latin typeface="Arial"/>
                <a:ea typeface="ＭＳ Ｐゴシック" charset="-128"/>
                <a:cs typeface="Arial"/>
              </a:rPr>
              <a:t>Cost</a:t>
            </a:r>
            <a:r>
              <a:rPr lang="en-US" dirty="0">
                <a:solidFill>
                  <a:schemeClr val="tx1"/>
                </a:solidFill>
                <a:latin typeface="Arial"/>
                <a:ea typeface="ＭＳ Ｐゴシック" charset="-128"/>
                <a:cs typeface="Arial"/>
              </a:rPr>
              <a:t> is low because we run just the new system.</a:t>
            </a:r>
            <a:endParaRPr lang="en-US" dirty="0">
              <a:solidFill>
                <a:srgbClr val="46424D"/>
              </a:solidFill>
              <a:latin typeface="Arial"/>
              <a:ea typeface="ＭＳ Ｐゴシック" charset="-128"/>
              <a:cs typeface="Arial"/>
            </a:endParaRPr>
          </a:p>
          <a:p>
            <a:pPr lvl="1" algn="l" defTabSz="457200" rtl="0" fontAlgn="base">
              <a:lnSpc>
                <a:spcPct val="100000"/>
              </a:lnSpc>
              <a:spcBef>
                <a:spcPts val="600"/>
              </a:spcBef>
              <a:spcAft>
                <a:spcPts val="600"/>
              </a:spcAft>
              <a:buClrTx/>
              <a:buFont typeface="Wingdings" panose="05000000000000000000" pitchFamily="2" charset="2"/>
              <a:buChar char="q"/>
              <a:defRPr/>
            </a:pPr>
            <a:r>
              <a:rPr lang="en-US" dirty="0">
                <a:solidFill>
                  <a:srgbClr val="46424D"/>
                </a:solidFill>
                <a:latin typeface="Arial"/>
                <a:ea typeface="ＭＳ Ｐゴシック" charset="-128"/>
                <a:cs typeface="Arial"/>
              </a:rPr>
              <a:t> Limitation – No limitations</a:t>
            </a:r>
          </a:p>
          <a:p>
            <a:pPr algn="l" defTabSz="457200" rtl="0" fontAlgn="base">
              <a:lnSpc>
                <a:spcPct val="100000"/>
              </a:lnSpc>
              <a:spcBef>
                <a:spcPts val="600"/>
              </a:spcBef>
              <a:spcAft>
                <a:spcPts val="600"/>
              </a:spcAft>
              <a:buClrTx/>
              <a:buFont typeface="Wingdings" panose="05000000000000000000" pitchFamily="2" charset="2"/>
              <a:buChar char="q"/>
              <a:defRPr/>
            </a:pPr>
            <a:r>
              <a:rPr lang="en-US" sz="2200" dirty="0">
                <a:solidFill>
                  <a:srgbClr val="46424D"/>
                </a:solidFill>
                <a:latin typeface="Arial"/>
                <a:ea typeface="ＭＳ Ｐゴシック" charset="-128"/>
                <a:cs typeface="Arial"/>
              </a:rPr>
              <a:t> Can we decide any date to retire the old system and come up with the new system?</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US" sz="2000" dirty="0">
                <a:solidFill>
                  <a:srgbClr val="46424D"/>
                </a:solidFill>
                <a:latin typeface="Arial"/>
                <a:ea typeface="ＭＳ Ｐゴシック" charset="-128"/>
                <a:cs typeface="Arial"/>
              </a:rPr>
              <a:t> We must replace the new system at the end of the processing cycle</a:t>
            </a:r>
          </a:p>
          <a:p>
            <a:pPr lvl="2" algn="l" defTabSz="457200" rtl="0" fontAlgn="base">
              <a:lnSpc>
                <a:spcPct val="100000"/>
              </a:lnSpc>
              <a:spcBef>
                <a:spcPts val="600"/>
              </a:spcBef>
              <a:spcAft>
                <a:spcPts val="600"/>
              </a:spcAft>
              <a:buClrTx/>
              <a:buFont typeface="Wingdings" panose="05000000000000000000" pitchFamily="2" charset="2"/>
              <a:buChar char="q"/>
              <a:defRPr/>
            </a:pPr>
            <a:r>
              <a:rPr lang="en-US" sz="1600" dirty="0">
                <a:solidFill>
                  <a:srgbClr val="46424D"/>
                </a:solidFill>
                <a:latin typeface="Arial"/>
                <a:ea typeface="ＭＳ Ｐゴシック" charset="-128"/>
                <a:cs typeface="Arial"/>
              </a:rPr>
              <a:t> Example – Change student’s course registration system after add-drop period </a:t>
            </a:r>
          </a:p>
          <a:p>
            <a:pPr algn="l" defTabSz="457200" rtl="0" fontAlgn="base">
              <a:lnSpc>
                <a:spcPct val="100000"/>
              </a:lnSpc>
              <a:spcBef>
                <a:spcPts val="600"/>
              </a:spcBef>
              <a:spcAft>
                <a:spcPts val="600"/>
              </a:spcAft>
              <a:buClrTx/>
              <a:buFont typeface="Wingdings" panose="05000000000000000000" pitchFamily="2" charset="2"/>
              <a:buChar char="q"/>
              <a:defRPr/>
            </a:pPr>
            <a:r>
              <a:rPr lang="en-US" sz="2200" dirty="0">
                <a:solidFill>
                  <a:srgbClr val="46424D"/>
                </a:solidFill>
                <a:latin typeface="Arial"/>
                <a:ea typeface="ＭＳ Ｐゴシック" charset="-128"/>
                <a:cs typeface="Arial"/>
              </a:rPr>
              <a:t> In-house development or outsourcing is better for abrupt changeover?</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US" dirty="0">
                <a:solidFill>
                  <a:srgbClr val="46424D"/>
                </a:solidFill>
                <a:latin typeface="Arial"/>
                <a:ea typeface="ＭＳ Ｐゴシック" charset="-128"/>
                <a:cs typeface="Arial"/>
              </a:rPr>
              <a:t> </a:t>
            </a:r>
            <a:r>
              <a:rPr lang="en-US" dirty="0">
                <a:solidFill>
                  <a:srgbClr val="FF0000"/>
                </a:solidFill>
                <a:latin typeface="Arial"/>
                <a:ea typeface="ＭＳ Ｐゴシック" charset="-128"/>
                <a:cs typeface="Arial"/>
              </a:rPr>
              <a:t>Outsource</a:t>
            </a:r>
            <a:r>
              <a:rPr lang="en-US" dirty="0">
                <a:solidFill>
                  <a:srgbClr val="46424D"/>
                </a:solidFill>
                <a:latin typeface="Arial"/>
                <a:ea typeface="ＭＳ Ｐゴシック" charset="-128"/>
                <a:cs typeface="Arial"/>
              </a:rPr>
              <a:t> – less bugs and better support</a:t>
            </a:r>
          </a:p>
          <a:p>
            <a:pPr lvl="1" algn="l" defTabSz="457200" rtl="0" fontAlgn="base">
              <a:lnSpc>
                <a:spcPct val="100000"/>
              </a:lnSpc>
              <a:spcBef>
                <a:spcPts val="600"/>
              </a:spcBef>
              <a:spcAft>
                <a:spcPts val="600"/>
              </a:spcAft>
              <a:buClrTx/>
              <a:buFont typeface="Wingdings" panose="05000000000000000000" pitchFamily="2" charset="2"/>
              <a:buChar char="§"/>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15</a:t>
            </a:fld>
            <a:endParaRPr lang="ar-SY"/>
          </a:p>
        </p:txBody>
      </p:sp>
    </p:spTree>
    <p:extLst>
      <p:ext uri="{BB962C8B-B14F-4D97-AF65-F5344CB8AC3E}">
        <p14:creationId xmlns:p14="http://schemas.microsoft.com/office/powerpoint/2010/main" val="1530857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Which Changeover is Appropriate?</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marL="201168" lvl="1" indent="0" algn="l" defTabSz="457200" rtl="0" fontAlgn="base">
              <a:lnSpc>
                <a:spcPct val="100000"/>
              </a:lnSpc>
              <a:spcBef>
                <a:spcPts val="600"/>
              </a:spcBef>
              <a:spcAft>
                <a:spcPts val="600"/>
              </a:spcAft>
              <a:buClrTx/>
              <a:buNone/>
              <a:defRPr/>
            </a:pPr>
            <a:r>
              <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rPr>
              <a:t> </a:t>
            </a: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16</a:t>
            </a:fld>
            <a:endParaRPr lang="ar-SY"/>
          </a:p>
        </p:txBody>
      </p:sp>
      <p:pic>
        <p:nvPicPr>
          <p:cNvPr id="6" name="صورة 5">
            <a:extLst>
              <a:ext uri="{FF2B5EF4-FFF2-40B4-BE49-F238E27FC236}">
                <a16:creationId xmlns:a16="http://schemas.microsoft.com/office/drawing/2014/main" id="{2149C26E-9073-384F-C485-C3B885DCBBC1}"/>
              </a:ext>
            </a:extLst>
          </p:cNvPr>
          <p:cNvPicPr>
            <a:picLocks noChangeAspect="1"/>
          </p:cNvPicPr>
          <p:nvPr/>
        </p:nvPicPr>
        <p:blipFill>
          <a:blip r:embed="rId3"/>
          <a:stretch>
            <a:fillRect/>
          </a:stretch>
        </p:blipFill>
        <p:spPr>
          <a:xfrm>
            <a:off x="2645090" y="1824404"/>
            <a:ext cx="6962775" cy="4400550"/>
          </a:xfrm>
          <a:prstGeom prst="rect">
            <a:avLst/>
          </a:prstGeom>
          <a:ln>
            <a:solidFill>
              <a:schemeClr val="accent1"/>
            </a:solidFill>
          </a:ln>
        </p:spPr>
      </p:pic>
    </p:spTree>
    <p:extLst>
      <p:ext uri="{BB962C8B-B14F-4D97-AF65-F5344CB8AC3E}">
        <p14:creationId xmlns:p14="http://schemas.microsoft.com/office/powerpoint/2010/main" val="756152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Changeover Case Studies</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marL="201168" lvl="1" indent="0" algn="l" defTabSz="457200" rtl="0" fontAlgn="base">
              <a:lnSpc>
                <a:spcPct val="100000"/>
              </a:lnSpc>
              <a:spcBef>
                <a:spcPts val="600"/>
              </a:spcBef>
              <a:spcAft>
                <a:spcPts val="600"/>
              </a:spcAft>
              <a:buClrTx/>
              <a:buNone/>
              <a:defRPr/>
            </a:pPr>
            <a:r>
              <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rPr>
              <a:t> </a:t>
            </a: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17</a:t>
            </a:fld>
            <a:endParaRPr lang="ar-SY"/>
          </a:p>
        </p:txBody>
      </p:sp>
      <p:pic>
        <p:nvPicPr>
          <p:cNvPr id="7" name="صورة 6">
            <a:extLst>
              <a:ext uri="{FF2B5EF4-FFF2-40B4-BE49-F238E27FC236}">
                <a16:creationId xmlns:a16="http://schemas.microsoft.com/office/drawing/2014/main" id="{F74499F5-F532-19DE-1C0F-6DFE44536D97}"/>
              </a:ext>
            </a:extLst>
          </p:cNvPr>
          <p:cNvPicPr>
            <a:picLocks noChangeAspect="1"/>
          </p:cNvPicPr>
          <p:nvPr/>
        </p:nvPicPr>
        <p:blipFill>
          <a:blip r:embed="rId3"/>
          <a:stretch>
            <a:fillRect/>
          </a:stretch>
        </p:blipFill>
        <p:spPr>
          <a:xfrm>
            <a:off x="126461" y="2447966"/>
            <a:ext cx="5894510" cy="3174756"/>
          </a:xfrm>
          <a:prstGeom prst="rect">
            <a:avLst/>
          </a:prstGeom>
          <a:ln>
            <a:solidFill>
              <a:schemeClr val="accent1"/>
            </a:solidFill>
          </a:ln>
        </p:spPr>
      </p:pic>
      <p:pic>
        <p:nvPicPr>
          <p:cNvPr id="9" name="صورة 8">
            <a:extLst>
              <a:ext uri="{FF2B5EF4-FFF2-40B4-BE49-F238E27FC236}">
                <a16:creationId xmlns:a16="http://schemas.microsoft.com/office/drawing/2014/main" id="{0DC1C002-6653-C6D0-CFD7-0CD5A68292B2}"/>
              </a:ext>
            </a:extLst>
          </p:cNvPr>
          <p:cNvPicPr>
            <a:picLocks noChangeAspect="1"/>
          </p:cNvPicPr>
          <p:nvPr/>
        </p:nvPicPr>
        <p:blipFill>
          <a:blip r:embed="rId4"/>
          <a:stretch>
            <a:fillRect/>
          </a:stretch>
        </p:blipFill>
        <p:spPr>
          <a:xfrm>
            <a:off x="6170322" y="2447966"/>
            <a:ext cx="5894510" cy="3174756"/>
          </a:xfrm>
          <a:prstGeom prst="rect">
            <a:avLst/>
          </a:prstGeom>
          <a:ln>
            <a:solidFill>
              <a:schemeClr val="accent1"/>
            </a:solidFill>
          </a:ln>
        </p:spPr>
      </p:pic>
    </p:spTree>
    <p:extLst>
      <p:ext uri="{BB962C8B-B14F-4D97-AF65-F5344CB8AC3E}">
        <p14:creationId xmlns:p14="http://schemas.microsoft.com/office/powerpoint/2010/main" val="646108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Changeover Case Studies</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marL="201168" lvl="1" indent="0" algn="l" defTabSz="457200" rtl="0" fontAlgn="base">
              <a:lnSpc>
                <a:spcPct val="100000"/>
              </a:lnSpc>
              <a:spcBef>
                <a:spcPts val="600"/>
              </a:spcBef>
              <a:spcAft>
                <a:spcPts val="600"/>
              </a:spcAft>
              <a:buClrTx/>
              <a:buNone/>
              <a:defRPr/>
            </a:pPr>
            <a:r>
              <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rPr>
              <a:t> </a:t>
            </a: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18</a:t>
            </a:fld>
            <a:endParaRPr lang="ar-SY"/>
          </a:p>
        </p:txBody>
      </p:sp>
      <p:pic>
        <p:nvPicPr>
          <p:cNvPr id="6" name="صورة 5">
            <a:extLst>
              <a:ext uri="{FF2B5EF4-FFF2-40B4-BE49-F238E27FC236}">
                <a16:creationId xmlns:a16="http://schemas.microsoft.com/office/drawing/2014/main" id="{5BF0B281-5B5F-8942-49DE-10CC19ADE9F6}"/>
              </a:ext>
            </a:extLst>
          </p:cNvPr>
          <p:cNvPicPr>
            <a:picLocks noChangeAspect="1"/>
          </p:cNvPicPr>
          <p:nvPr/>
        </p:nvPicPr>
        <p:blipFill>
          <a:blip r:embed="rId3"/>
          <a:stretch>
            <a:fillRect/>
          </a:stretch>
        </p:blipFill>
        <p:spPr>
          <a:xfrm>
            <a:off x="126461" y="2447967"/>
            <a:ext cx="5894510" cy="3174756"/>
          </a:xfrm>
          <a:prstGeom prst="rect">
            <a:avLst/>
          </a:prstGeom>
          <a:ln>
            <a:solidFill>
              <a:schemeClr val="accent1"/>
            </a:solidFill>
          </a:ln>
        </p:spPr>
      </p:pic>
      <p:pic>
        <p:nvPicPr>
          <p:cNvPr id="10" name="صورة 9">
            <a:extLst>
              <a:ext uri="{FF2B5EF4-FFF2-40B4-BE49-F238E27FC236}">
                <a16:creationId xmlns:a16="http://schemas.microsoft.com/office/drawing/2014/main" id="{F6D22BDC-AB5C-D57D-625C-FB5145742C2F}"/>
              </a:ext>
            </a:extLst>
          </p:cNvPr>
          <p:cNvPicPr>
            <a:picLocks noChangeAspect="1"/>
          </p:cNvPicPr>
          <p:nvPr/>
        </p:nvPicPr>
        <p:blipFill>
          <a:blip r:embed="rId4"/>
          <a:stretch>
            <a:fillRect/>
          </a:stretch>
        </p:blipFill>
        <p:spPr>
          <a:xfrm>
            <a:off x="6161646" y="2447967"/>
            <a:ext cx="5894509" cy="3174756"/>
          </a:xfrm>
          <a:prstGeom prst="rect">
            <a:avLst/>
          </a:prstGeom>
          <a:ln>
            <a:solidFill>
              <a:schemeClr val="accent1"/>
            </a:solidFill>
          </a:ln>
        </p:spPr>
      </p:pic>
    </p:spTree>
    <p:extLst>
      <p:ext uri="{BB962C8B-B14F-4D97-AF65-F5344CB8AC3E}">
        <p14:creationId xmlns:p14="http://schemas.microsoft.com/office/powerpoint/2010/main" val="264014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Changeover Case Studies</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marL="201168" lvl="1" indent="0" algn="l" defTabSz="457200" rtl="0" fontAlgn="base">
              <a:lnSpc>
                <a:spcPct val="100000"/>
              </a:lnSpc>
              <a:spcBef>
                <a:spcPts val="600"/>
              </a:spcBef>
              <a:spcAft>
                <a:spcPts val="600"/>
              </a:spcAft>
              <a:buClrTx/>
              <a:buNone/>
              <a:defRPr/>
            </a:pPr>
            <a:r>
              <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rPr>
              <a:t> </a:t>
            </a: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19</a:t>
            </a:fld>
            <a:endParaRPr lang="ar-SY"/>
          </a:p>
        </p:txBody>
      </p:sp>
      <p:pic>
        <p:nvPicPr>
          <p:cNvPr id="7" name="صورة 6">
            <a:extLst>
              <a:ext uri="{FF2B5EF4-FFF2-40B4-BE49-F238E27FC236}">
                <a16:creationId xmlns:a16="http://schemas.microsoft.com/office/drawing/2014/main" id="{23D1B987-B5E5-FBE0-501A-7799749391B0}"/>
              </a:ext>
            </a:extLst>
          </p:cNvPr>
          <p:cNvPicPr>
            <a:picLocks noChangeAspect="1"/>
          </p:cNvPicPr>
          <p:nvPr/>
        </p:nvPicPr>
        <p:blipFill>
          <a:blip r:embed="rId3"/>
          <a:stretch>
            <a:fillRect/>
          </a:stretch>
        </p:blipFill>
        <p:spPr>
          <a:xfrm>
            <a:off x="103015" y="2447967"/>
            <a:ext cx="5894509" cy="3174756"/>
          </a:xfrm>
          <a:prstGeom prst="rect">
            <a:avLst/>
          </a:prstGeom>
          <a:ln>
            <a:solidFill>
              <a:schemeClr val="accent1"/>
            </a:solidFill>
          </a:ln>
        </p:spPr>
      </p:pic>
      <p:pic>
        <p:nvPicPr>
          <p:cNvPr id="9" name="صورة 8">
            <a:extLst>
              <a:ext uri="{FF2B5EF4-FFF2-40B4-BE49-F238E27FC236}">
                <a16:creationId xmlns:a16="http://schemas.microsoft.com/office/drawing/2014/main" id="{1DB6883C-1A11-888B-749D-65C16423C558}"/>
              </a:ext>
            </a:extLst>
          </p:cNvPr>
          <p:cNvPicPr>
            <a:picLocks noChangeAspect="1"/>
          </p:cNvPicPr>
          <p:nvPr/>
        </p:nvPicPr>
        <p:blipFill>
          <a:blip r:embed="rId4"/>
          <a:stretch>
            <a:fillRect/>
          </a:stretch>
        </p:blipFill>
        <p:spPr>
          <a:xfrm>
            <a:off x="6154615" y="2447967"/>
            <a:ext cx="5894509" cy="3174756"/>
          </a:xfrm>
          <a:prstGeom prst="rect">
            <a:avLst/>
          </a:prstGeom>
          <a:ln>
            <a:solidFill>
              <a:schemeClr val="accent1"/>
            </a:solidFill>
          </a:ln>
        </p:spPr>
      </p:pic>
    </p:spTree>
    <p:extLst>
      <p:ext uri="{BB962C8B-B14F-4D97-AF65-F5344CB8AC3E}">
        <p14:creationId xmlns:p14="http://schemas.microsoft.com/office/powerpoint/2010/main" val="1844403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B9021D1-59C4-8CCD-9FA9-8CA7E3232653}"/>
              </a:ext>
            </a:extLst>
          </p:cNvPr>
          <p:cNvSpPr>
            <a:spLocks noGrp="1"/>
          </p:cNvSpPr>
          <p:nvPr>
            <p:ph type="title"/>
          </p:nvPr>
        </p:nvSpPr>
        <p:spPr/>
        <p:txBody>
          <a:bodyPr/>
          <a:lstStyle/>
          <a:p>
            <a:r>
              <a:rPr lang="en-US" dirty="0"/>
              <a:t>Course Topics</a:t>
            </a:r>
            <a:endParaRPr lang="ar-SY" dirty="0"/>
          </a:p>
        </p:txBody>
      </p:sp>
      <p:sp>
        <p:nvSpPr>
          <p:cNvPr id="3" name="عنصر نائب للمحتوى 2">
            <a:extLst>
              <a:ext uri="{FF2B5EF4-FFF2-40B4-BE49-F238E27FC236}">
                <a16:creationId xmlns:a16="http://schemas.microsoft.com/office/drawing/2014/main" id="{094C1D13-9ACC-3421-D06B-9A48D8A4C4B0}"/>
              </a:ext>
            </a:extLst>
          </p:cNvPr>
          <p:cNvSpPr>
            <a:spLocks noGrp="1"/>
          </p:cNvSpPr>
          <p:nvPr>
            <p:ph idx="1"/>
          </p:nvPr>
        </p:nvSpPr>
        <p:spPr>
          <a:xfrm>
            <a:off x="1097280" y="1845733"/>
            <a:ext cx="10058400" cy="4473005"/>
          </a:xfrm>
        </p:spPr>
        <p:txBody>
          <a:bodyPr>
            <a:noAutofit/>
          </a:bodyPr>
          <a:lstStyle/>
          <a:p>
            <a:pPr algn="l" rtl="0"/>
            <a:r>
              <a:rPr lang="en-US" sz="2200" b="0" i="0" u="none" strike="noStrike" baseline="0" dirty="0">
                <a:solidFill>
                  <a:srgbClr val="00B050"/>
                </a:solidFill>
                <a:latin typeface="Georgia" panose="02040502050405020303" pitchFamily="18" charset="0"/>
              </a:rPr>
              <a:t>• Introduction to Information Systems (IS) Auditing</a:t>
            </a:r>
          </a:p>
          <a:p>
            <a:pPr lvl="1" algn="l" rtl="0"/>
            <a:r>
              <a:rPr lang="en-US" dirty="0">
                <a:solidFill>
                  <a:srgbClr val="00B050"/>
                </a:solidFill>
                <a:latin typeface="Georgia" panose="02040502050405020303" pitchFamily="18" charset="0"/>
              </a:rPr>
              <a:t>Risk in Information Systems</a:t>
            </a:r>
          </a:p>
          <a:p>
            <a:pPr lvl="1" algn="l" rtl="0"/>
            <a:r>
              <a:rPr lang="en-US" b="0" i="0" u="none" strike="noStrike" baseline="0" dirty="0">
                <a:solidFill>
                  <a:srgbClr val="00B050"/>
                </a:solidFill>
                <a:latin typeface="Georgia" panose="02040502050405020303" pitchFamily="18" charset="0"/>
              </a:rPr>
              <a:t>Internal Controls of Information Systems</a:t>
            </a:r>
          </a:p>
          <a:p>
            <a:pPr algn="l" rtl="0"/>
            <a:r>
              <a:rPr lang="en-US" sz="2200" b="0" i="0" u="none" strike="noStrike" baseline="0" dirty="0">
                <a:solidFill>
                  <a:srgbClr val="A14DA4"/>
                </a:solidFill>
                <a:latin typeface="Georgia" panose="02040502050405020303" pitchFamily="18" charset="0"/>
              </a:rPr>
              <a:t>• </a:t>
            </a:r>
            <a:r>
              <a:rPr lang="en-US" sz="2200" b="0" i="0" u="none" strike="noStrike" baseline="0" dirty="0">
                <a:solidFill>
                  <a:srgbClr val="00B050"/>
                </a:solidFill>
                <a:latin typeface="Georgia" panose="02040502050405020303" pitchFamily="18" charset="0"/>
              </a:rPr>
              <a:t>IS Auditing Procedure</a:t>
            </a:r>
            <a:endParaRPr lang="en-US" sz="2000" b="0" i="0" u="none" strike="noStrike" baseline="0" dirty="0">
              <a:solidFill>
                <a:srgbClr val="00B050"/>
              </a:solidFill>
              <a:latin typeface="Georgia" panose="02040502050405020303" pitchFamily="18" charset="0"/>
            </a:endParaRPr>
          </a:p>
          <a:p>
            <a:pPr algn="l" rtl="0"/>
            <a:r>
              <a:rPr lang="en-US" sz="2200" b="0" i="0" u="none" strike="noStrike" baseline="0" dirty="0">
                <a:solidFill>
                  <a:srgbClr val="A14DA4"/>
                </a:solidFill>
                <a:latin typeface="Georgia" panose="02040502050405020303" pitchFamily="18" charset="0"/>
              </a:rPr>
              <a:t>• </a:t>
            </a:r>
            <a:r>
              <a:rPr lang="en-US" sz="2200" b="0" i="0" u="none" strike="noStrike" baseline="0" dirty="0">
                <a:solidFill>
                  <a:srgbClr val="00B050"/>
                </a:solidFill>
                <a:latin typeface="Georgia" panose="02040502050405020303" pitchFamily="18" charset="0"/>
              </a:rPr>
              <a:t>Business Application Development and the Roles of IS Auditors</a:t>
            </a:r>
          </a:p>
          <a:p>
            <a:pPr lvl="1" algn="l" rtl="0"/>
            <a:r>
              <a:rPr lang="en-US" dirty="0">
                <a:solidFill>
                  <a:srgbClr val="00B050"/>
                </a:solidFill>
                <a:latin typeface="Georgia" panose="02040502050405020303" pitchFamily="18" charset="0"/>
              </a:rPr>
              <a:t>Business Application Development Process</a:t>
            </a:r>
          </a:p>
          <a:p>
            <a:pPr lvl="1" algn="l" rtl="0"/>
            <a:r>
              <a:rPr lang="en-US" b="0" i="0" u="none" strike="noStrike" baseline="0" dirty="0">
                <a:solidFill>
                  <a:srgbClr val="FFC000"/>
                </a:solidFill>
                <a:latin typeface="Georgia" panose="02040502050405020303" pitchFamily="18" charset="0"/>
              </a:rPr>
              <a:t>Risk of </a:t>
            </a:r>
            <a:r>
              <a:rPr lang="en-US" dirty="0">
                <a:solidFill>
                  <a:srgbClr val="FFC000"/>
                </a:solidFill>
                <a:latin typeface="Georgia" panose="02040502050405020303" pitchFamily="18" charset="0"/>
              </a:rPr>
              <a:t>Business Application Development</a:t>
            </a:r>
          </a:p>
          <a:p>
            <a:pPr lvl="1" algn="l" rtl="0"/>
            <a:r>
              <a:rPr lang="en-US" b="0" i="0" u="none" strike="noStrike" baseline="0" dirty="0">
                <a:solidFill>
                  <a:srgbClr val="FFC000"/>
                </a:solidFill>
                <a:latin typeface="Georgia" panose="02040502050405020303" pitchFamily="18" charset="0"/>
              </a:rPr>
              <a:t>Rol</a:t>
            </a:r>
            <a:r>
              <a:rPr lang="en-US" dirty="0">
                <a:solidFill>
                  <a:srgbClr val="FFC000"/>
                </a:solidFill>
                <a:latin typeface="Georgia" panose="02040502050405020303" pitchFamily="18" charset="0"/>
              </a:rPr>
              <a:t>e of IS Auditors in Business Application Development</a:t>
            </a:r>
          </a:p>
          <a:p>
            <a:pPr algn="l" rtl="0"/>
            <a:r>
              <a:rPr lang="en-US" sz="2000" b="0" i="0" u="none" strike="noStrike" baseline="0" dirty="0">
                <a:solidFill>
                  <a:srgbClr val="A14DA4"/>
                </a:solidFill>
                <a:latin typeface="Georgia" panose="02040502050405020303" pitchFamily="18" charset="0"/>
              </a:rPr>
              <a:t>• </a:t>
            </a:r>
            <a:r>
              <a:rPr lang="en-US" sz="2000" b="0" i="0" u="none" strike="noStrike" baseline="0" dirty="0">
                <a:solidFill>
                  <a:schemeClr val="tx1"/>
                </a:solidFill>
                <a:latin typeface="Georgia" panose="02040502050405020303" pitchFamily="18" charset="0"/>
              </a:rPr>
              <a:t>IS Maintenance and Controls</a:t>
            </a:r>
          </a:p>
          <a:p>
            <a:pPr lvl="1" algn="l" rtl="0"/>
            <a:r>
              <a:rPr lang="en-US" dirty="0">
                <a:solidFill>
                  <a:schemeClr val="tx1"/>
                </a:solidFill>
                <a:latin typeface="Georgia" panose="02040502050405020303" pitchFamily="18" charset="0"/>
              </a:rPr>
              <a:t>IS Maintenance Practices</a:t>
            </a:r>
          </a:p>
          <a:p>
            <a:pPr lvl="1" algn="l" rtl="0"/>
            <a:r>
              <a:rPr lang="en-US" dirty="0">
                <a:solidFill>
                  <a:schemeClr val="tx1"/>
                </a:solidFill>
                <a:latin typeface="Georgia" panose="02040502050405020303" pitchFamily="18" charset="0"/>
              </a:rPr>
              <a:t>Change Management</a:t>
            </a:r>
          </a:p>
          <a:p>
            <a:pPr lvl="1" algn="l" rtl="0"/>
            <a:r>
              <a:rPr lang="en-US" b="0" i="0" u="none" strike="noStrike" baseline="0" dirty="0">
                <a:solidFill>
                  <a:schemeClr val="tx1"/>
                </a:solidFill>
                <a:latin typeface="Georgia" panose="02040502050405020303" pitchFamily="18" charset="0"/>
              </a:rPr>
              <a:t>IS Controls</a:t>
            </a:r>
          </a:p>
        </p:txBody>
      </p:sp>
      <p:sp>
        <p:nvSpPr>
          <p:cNvPr id="6" name="عنصر نائب لرقم الشريحة 5">
            <a:extLst>
              <a:ext uri="{FF2B5EF4-FFF2-40B4-BE49-F238E27FC236}">
                <a16:creationId xmlns:a16="http://schemas.microsoft.com/office/drawing/2014/main" id="{CA1DAE88-12EF-D0DE-5A2C-C1C09A0984AD}"/>
              </a:ext>
            </a:extLst>
          </p:cNvPr>
          <p:cNvSpPr>
            <a:spLocks noGrp="1"/>
          </p:cNvSpPr>
          <p:nvPr>
            <p:ph type="sldNum" sz="quarter" idx="12"/>
          </p:nvPr>
        </p:nvSpPr>
        <p:spPr/>
        <p:txBody>
          <a:bodyPr/>
          <a:lstStyle/>
          <a:p>
            <a:fld id="{9A21766B-718F-40A4-8B9D-6B0440A73622}" type="slidenum">
              <a:rPr lang="ar-SY" smtClean="0"/>
              <a:t>2</a:t>
            </a:fld>
            <a:endParaRPr lang="ar-SY"/>
          </a:p>
        </p:txBody>
      </p:sp>
    </p:spTree>
    <p:extLst>
      <p:ext uri="{BB962C8B-B14F-4D97-AF65-F5344CB8AC3E}">
        <p14:creationId xmlns:p14="http://schemas.microsoft.com/office/powerpoint/2010/main" val="1416565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Post-Implementation Review</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algn="l" defTabSz="457200" rtl="0" fontAlgn="base">
              <a:lnSpc>
                <a:spcPct val="100000"/>
              </a:lnSpc>
              <a:spcBef>
                <a:spcPts val="600"/>
              </a:spcBef>
              <a:spcAft>
                <a:spcPts val="600"/>
              </a:spcAft>
              <a:buClrTx/>
              <a:buFont typeface="Wingdings" panose="05000000000000000000" pitchFamily="2" charset="2"/>
              <a:buChar char="q"/>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It is to get feedback from users, customers, IT staff, and any others who may use the system.</a:t>
            </a:r>
          </a:p>
          <a:p>
            <a:pPr algn="l" defTabSz="457200" rtl="0" fontAlgn="base">
              <a:lnSpc>
                <a:spcPct val="100000"/>
              </a:lnSpc>
              <a:spcBef>
                <a:spcPts val="600"/>
              </a:spcBef>
              <a:spcAft>
                <a:spcPts val="600"/>
              </a:spcAft>
              <a:buClrTx/>
              <a:buFont typeface="Wingdings" panose="05000000000000000000" pitchFamily="2" charset="2"/>
              <a:buChar char="q"/>
              <a:defRPr/>
            </a:pPr>
            <a:r>
              <a:rPr lang="en-GB" sz="2200" dirty="0">
                <a:solidFill>
                  <a:srgbClr val="46424D"/>
                </a:solidFill>
                <a:latin typeface="Arial"/>
                <a:ea typeface="ＭＳ Ｐゴシック" charset="-128"/>
                <a:cs typeface="Arial"/>
              </a:rPr>
              <a:t> What is the main reason of post-implementation review?</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GB" sz="2000" dirty="0">
                <a:solidFill>
                  <a:srgbClr val="46424D"/>
                </a:solidFill>
                <a:latin typeface="Arial"/>
                <a:ea typeface="ＭＳ Ｐゴシック" charset="-128"/>
                <a:cs typeface="Arial"/>
              </a:rPr>
              <a:t> Another reason is to review the development process</a:t>
            </a:r>
          </a:p>
          <a:p>
            <a:pPr marL="201168" lvl="1" indent="0" algn="l" defTabSz="457200" rtl="0" fontAlgn="base">
              <a:lnSpc>
                <a:spcPct val="100000"/>
              </a:lnSpc>
              <a:spcBef>
                <a:spcPts val="600"/>
              </a:spcBef>
              <a:spcAft>
                <a:spcPts val="600"/>
              </a:spcAft>
              <a:buClrTx/>
              <a:buNone/>
              <a:defRPr/>
            </a:pPr>
            <a:r>
              <a:rPr kumimoji="0" lang="en-GB" sz="2000" b="0" i="0" u="none" strike="noStrike" kern="1200" cap="none" spc="0" normalizeH="0" baseline="0" noProof="0" dirty="0">
                <a:ln>
                  <a:noFill/>
                </a:ln>
                <a:solidFill>
                  <a:srgbClr val="46424D"/>
                </a:solidFill>
                <a:effectLst/>
                <a:uLnTx/>
                <a:uFillTx/>
                <a:latin typeface="Arial"/>
                <a:ea typeface="ＭＳ Ｐゴシック" charset="-128"/>
                <a:cs typeface="Arial"/>
              </a:rPr>
              <a:t>   and</a:t>
            </a:r>
            <a:r>
              <a:rPr lang="en-GB" sz="2000" dirty="0">
                <a:solidFill>
                  <a:srgbClr val="46424D"/>
                </a:solidFill>
                <a:latin typeface="Arial"/>
                <a:ea typeface="ＭＳ Ｐゴシック" charset="-128"/>
                <a:cs typeface="Arial"/>
              </a:rPr>
              <a:t> learn lessons for future systems.</a:t>
            </a:r>
            <a:endParaRPr kumimoji="0" lang="en-GB" sz="2000"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20</a:t>
            </a:fld>
            <a:endParaRPr lang="ar-SY"/>
          </a:p>
        </p:txBody>
      </p:sp>
      <p:pic>
        <p:nvPicPr>
          <p:cNvPr id="6" name="صورة 5">
            <a:extLst>
              <a:ext uri="{FF2B5EF4-FFF2-40B4-BE49-F238E27FC236}">
                <a16:creationId xmlns:a16="http://schemas.microsoft.com/office/drawing/2014/main" id="{C7D9895C-00F9-6A43-2DA0-96F4785146F1}"/>
              </a:ext>
            </a:extLst>
          </p:cNvPr>
          <p:cNvPicPr>
            <a:picLocks noChangeAspect="1"/>
          </p:cNvPicPr>
          <p:nvPr/>
        </p:nvPicPr>
        <p:blipFill>
          <a:blip r:embed="rId3"/>
          <a:stretch>
            <a:fillRect/>
          </a:stretch>
        </p:blipFill>
        <p:spPr>
          <a:xfrm>
            <a:off x="7772719" y="3182815"/>
            <a:ext cx="4255477" cy="2795954"/>
          </a:xfrm>
          <a:prstGeom prst="rect">
            <a:avLst/>
          </a:prstGeom>
          <a:ln>
            <a:solidFill>
              <a:schemeClr val="accent1"/>
            </a:solidFill>
          </a:ln>
        </p:spPr>
      </p:pic>
    </p:spTree>
    <p:extLst>
      <p:ext uri="{BB962C8B-B14F-4D97-AF65-F5344CB8AC3E}">
        <p14:creationId xmlns:p14="http://schemas.microsoft.com/office/powerpoint/2010/main" val="1785828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How/Who to Conduct the Review?</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algn="l" defTabSz="457200" rtl="0" fontAlgn="base">
              <a:lnSpc>
                <a:spcPct val="100000"/>
              </a:lnSpc>
              <a:spcBef>
                <a:spcPts val="600"/>
              </a:spcBef>
              <a:spcAft>
                <a:spcPts val="600"/>
              </a:spcAft>
              <a:buClrTx/>
              <a:buFont typeface="Wingdings" panose="05000000000000000000" pitchFamily="2" charset="2"/>
              <a:buChar char="q"/>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How? The same ways as in requirements phase.</a:t>
            </a:r>
          </a:p>
          <a:p>
            <a:pPr algn="l" defTabSz="457200" rtl="0" fontAlgn="base">
              <a:lnSpc>
                <a:spcPct val="100000"/>
              </a:lnSpc>
              <a:spcBef>
                <a:spcPts val="600"/>
              </a:spcBef>
              <a:spcAft>
                <a:spcPts val="600"/>
              </a:spcAft>
              <a:buClrTx/>
              <a:buFont typeface="Wingdings" panose="05000000000000000000" pitchFamily="2" charset="2"/>
              <a:buChar char="q"/>
              <a:defRPr/>
            </a:pPr>
            <a:endParaRPr lang="en-GB" sz="2200" dirty="0">
              <a:solidFill>
                <a:srgbClr val="46424D"/>
              </a:solidFill>
              <a:latin typeface="Arial"/>
              <a:ea typeface="ＭＳ Ｐゴシック" charset="-128"/>
              <a:cs typeface="Arial"/>
            </a:endParaRPr>
          </a:p>
          <a:p>
            <a:pPr algn="l" defTabSz="457200" rtl="0" fontAlgn="base">
              <a:lnSpc>
                <a:spcPct val="100000"/>
              </a:lnSpc>
              <a:spcBef>
                <a:spcPts val="600"/>
              </a:spcBef>
              <a:spcAft>
                <a:spcPts val="600"/>
              </a:spcAft>
              <a:buClrTx/>
              <a:buFont typeface="Wingdings" panose="05000000000000000000" pitchFamily="2" charset="2"/>
              <a:buChar char="q"/>
              <a:defRPr/>
            </a:pPr>
            <a:endPar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algn="l" defTabSz="457200" rtl="0" fontAlgn="base">
              <a:lnSpc>
                <a:spcPct val="100000"/>
              </a:lnSpc>
              <a:spcBef>
                <a:spcPts val="600"/>
              </a:spcBef>
              <a:spcAft>
                <a:spcPts val="600"/>
              </a:spcAft>
              <a:buClrTx/>
              <a:buFont typeface="Wingdings" panose="05000000000000000000" pitchFamily="2" charset="2"/>
              <a:buChar char="q"/>
              <a:defRPr/>
            </a:pPr>
            <a:endParaRPr lang="en-GB" sz="2200" dirty="0">
              <a:solidFill>
                <a:srgbClr val="46424D"/>
              </a:solidFill>
              <a:latin typeface="Arial"/>
              <a:ea typeface="ＭＳ Ｐゴシック" charset="-128"/>
              <a:cs typeface="Arial"/>
            </a:endParaRPr>
          </a:p>
          <a:p>
            <a:pPr algn="l" defTabSz="457200" rtl="0" fontAlgn="base">
              <a:lnSpc>
                <a:spcPct val="100000"/>
              </a:lnSpc>
              <a:spcBef>
                <a:spcPts val="600"/>
              </a:spcBef>
              <a:spcAft>
                <a:spcPts val="600"/>
              </a:spcAft>
              <a:buClrTx/>
              <a:buFont typeface="Wingdings" panose="05000000000000000000" pitchFamily="2" charset="2"/>
              <a:buChar char="q"/>
              <a:defRPr/>
            </a:pPr>
            <a:endPar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algn="l" defTabSz="457200" rtl="0" fontAlgn="base">
              <a:lnSpc>
                <a:spcPct val="100000"/>
              </a:lnSpc>
              <a:spcBef>
                <a:spcPts val="600"/>
              </a:spcBef>
              <a:spcAft>
                <a:spcPts val="600"/>
              </a:spcAft>
              <a:buClrTx/>
              <a:buFont typeface="Wingdings" panose="05000000000000000000" pitchFamily="2" charset="2"/>
              <a:buChar char="q"/>
              <a:defRPr/>
            </a:pPr>
            <a:r>
              <a:rPr lang="en-GB" sz="2200" dirty="0">
                <a:solidFill>
                  <a:srgbClr val="46424D"/>
                </a:solidFill>
                <a:latin typeface="Arial"/>
                <a:ea typeface="ＭＳ Ｐゴシック" charset="-128"/>
                <a:cs typeface="Arial"/>
              </a:rPr>
              <a:t> Who? Person who must not involve in the development phase</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GB" sz="2000" dirty="0">
                <a:solidFill>
                  <a:srgbClr val="46424D"/>
                </a:solidFill>
                <a:latin typeface="Arial"/>
                <a:ea typeface="ＭＳ Ｐゴシック" charset="-128"/>
                <a:cs typeface="Arial"/>
              </a:rPr>
              <a:t> IS auditor for example.</a:t>
            </a: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21</a:t>
            </a:fld>
            <a:endParaRPr lang="ar-SY"/>
          </a:p>
        </p:txBody>
      </p:sp>
      <p:pic>
        <p:nvPicPr>
          <p:cNvPr id="7" name="صورة 6">
            <a:extLst>
              <a:ext uri="{FF2B5EF4-FFF2-40B4-BE49-F238E27FC236}">
                <a16:creationId xmlns:a16="http://schemas.microsoft.com/office/drawing/2014/main" id="{C30AEEF7-6B89-2EAB-29F9-D51353EA0594}"/>
              </a:ext>
            </a:extLst>
          </p:cNvPr>
          <p:cNvPicPr>
            <a:picLocks noChangeAspect="1"/>
          </p:cNvPicPr>
          <p:nvPr/>
        </p:nvPicPr>
        <p:blipFill>
          <a:blip r:embed="rId3"/>
          <a:stretch>
            <a:fillRect/>
          </a:stretch>
        </p:blipFill>
        <p:spPr>
          <a:xfrm>
            <a:off x="4123592" y="2363750"/>
            <a:ext cx="3944815" cy="1671594"/>
          </a:xfrm>
          <a:prstGeom prst="rect">
            <a:avLst/>
          </a:prstGeom>
          <a:ln>
            <a:solidFill>
              <a:schemeClr val="accent1"/>
            </a:solidFill>
          </a:ln>
        </p:spPr>
      </p:pic>
    </p:spTree>
    <p:extLst>
      <p:ext uri="{BB962C8B-B14F-4D97-AF65-F5344CB8AC3E}">
        <p14:creationId xmlns:p14="http://schemas.microsoft.com/office/powerpoint/2010/main" val="1561017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When Shall We Conduct the Review?</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algn="l" defTabSz="457200" rtl="0" fontAlgn="base">
              <a:lnSpc>
                <a:spcPct val="100000"/>
              </a:lnSpc>
              <a:spcBef>
                <a:spcPts val="600"/>
              </a:spcBef>
              <a:spcAft>
                <a:spcPts val="600"/>
              </a:spcAft>
              <a:buClrTx/>
              <a:buFont typeface="Wingdings" panose="05000000000000000000" pitchFamily="2" charset="2"/>
              <a:buChar char="q"/>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After 3-6 months, users will get familiar with the new system, and this will allow them to investigate all cases, so any problems, errors, bugs will be discovered.</a:t>
            </a:r>
            <a:endParaRPr lang="en-GB" sz="2000" dirty="0">
              <a:solidFill>
                <a:srgbClr val="46424D"/>
              </a:solidFill>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22</a:t>
            </a:fld>
            <a:endParaRPr lang="ar-SY"/>
          </a:p>
        </p:txBody>
      </p:sp>
      <p:pic>
        <p:nvPicPr>
          <p:cNvPr id="6" name="صورة 5">
            <a:extLst>
              <a:ext uri="{FF2B5EF4-FFF2-40B4-BE49-F238E27FC236}">
                <a16:creationId xmlns:a16="http://schemas.microsoft.com/office/drawing/2014/main" id="{0AE14F0F-3649-584B-D880-3CDD23036CC1}"/>
              </a:ext>
            </a:extLst>
          </p:cNvPr>
          <p:cNvPicPr>
            <a:picLocks noChangeAspect="1"/>
          </p:cNvPicPr>
          <p:nvPr/>
        </p:nvPicPr>
        <p:blipFill>
          <a:blip r:embed="rId3"/>
          <a:stretch>
            <a:fillRect/>
          </a:stretch>
        </p:blipFill>
        <p:spPr>
          <a:xfrm>
            <a:off x="3294841" y="3001109"/>
            <a:ext cx="5663274" cy="2766646"/>
          </a:xfrm>
          <a:prstGeom prst="rect">
            <a:avLst/>
          </a:prstGeom>
          <a:ln>
            <a:solidFill>
              <a:schemeClr val="accent1"/>
            </a:solidFill>
          </a:ln>
        </p:spPr>
      </p:pic>
    </p:spTree>
    <p:extLst>
      <p:ext uri="{BB962C8B-B14F-4D97-AF65-F5344CB8AC3E}">
        <p14:creationId xmlns:p14="http://schemas.microsoft.com/office/powerpoint/2010/main" val="3248178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Risks of Application Development</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algn="l" defTabSz="457200" rtl="0" fontAlgn="base">
              <a:lnSpc>
                <a:spcPct val="100000"/>
              </a:lnSpc>
              <a:spcBef>
                <a:spcPts val="600"/>
              </a:spcBef>
              <a:spcAft>
                <a:spcPts val="600"/>
              </a:spcAft>
              <a:buClrTx/>
              <a:buFont typeface="Wingdings" panose="05000000000000000000" pitchFamily="2" charset="2"/>
              <a:buChar char="q"/>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What is the highest risk of application development?</a:t>
            </a:r>
            <a:endParaRPr kumimoji="0" lang="ar-SY" sz="2200"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lvl="1" algn="l" defTabSz="457200" rtl="0" fontAlgn="base">
              <a:lnSpc>
                <a:spcPct val="100000"/>
              </a:lnSpc>
              <a:spcBef>
                <a:spcPts val="600"/>
              </a:spcBef>
              <a:spcAft>
                <a:spcPts val="600"/>
              </a:spcAft>
              <a:buClrTx/>
              <a:buFont typeface="Wingdings" panose="05000000000000000000" pitchFamily="2" charset="2"/>
              <a:buChar char="q"/>
              <a:defRPr/>
            </a:pPr>
            <a:r>
              <a:rPr lang="en-US" dirty="0">
                <a:solidFill>
                  <a:srgbClr val="46424D"/>
                </a:solidFill>
                <a:latin typeface="Arial"/>
                <a:ea typeface="ＭＳ Ｐゴシック" charset="-128"/>
                <a:cs typeface="Arial"/>
              </a:rPr>
              <a:t> Focus on feasibility and requirements.</a:t>
            </a:r>
            <a:endParaRPr lang="en-GB" dirty="0">
              <a:solidFill>
                <a:srgbClr val="46424D"/>
              </a:solidFill>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23</a:t>
            </a:fld>
            <a:endParaRPr lang="ar-SY"/>
          </a:p>
        </p:txBody>
      </p:sp>
      <p:pic>
        <p:nvPicPr>
          <p:cNvPr id="7" name="صورة 6">
            <a:extLst>
              <a:ext uri="{FF2B5EF4-FFF2-40B4-BE49-F238E27FC236}">
                <a16:creationId xmlns:a16="http://schemas.microsoft.com/office/drawing/2014/main" id="{60E513BB-B260-B8D2-41B2-13239460972D}"/>
              </a:ext>
            </a:extLst>
          </p:cNvPr>
          <p:cNvPicPr>
            <a:picLocks noChangeAspect="1"/>
          </p:cNvPicPr>
          <p:nvPr/>
        </p:nvPicPr>
        <p:blipFill>
          <a:blip r:embed="rId3"/>
          <a:stretch>
            <a:fillRect/>
          </a:stretch>
        </p:blipFill>
        <p:spPr>
          <a:xfrm>
            <a:off x="3252787" y="2954216"/>
            <a:ext cx="5686425" cy="2995245"/>
          </a:xfrm>
          <a:prstGeom prst="rect">
            <a:avLst/>
          </a:prstGeom>
          <a:ln>
            <a:solidFill>
              <a:schemeClr val="accent1"/>
            </a:solidFill>
          </a:ln>
        </p:spPr>
      </p:pic>
    </p:spTree>
    <p:extLst>
      <p:ext uri="{BB962C8B-B14F-4D97-AF65-F5344CB8AC3E}">
        <p14:creationId xmlns:p14="http://schemas.microsoft.com/office/powerpoint/2010/main" val="3265138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Risks of Application Development</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algn="l" defTabSz="457200" rtl="0" fontAlgn="base">
              <a:lnSpc>
                <a:spcPct val="100000"/>
              </a:lnSpc>
              <a:spcBef>
                <a:spcPts val="600"/>
              </a:spcBef>
              <a:spcAft>
                <a:spcPts val="600"/>
              </a:spcAft>
              <a:buClrTx/>
              <a:buFont typeface="Wingdings" panose="05000000000000000000" pitchFamily="2" charset="2"/>
              <a:buChar char="q"/>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What are the other risks of application development?</a:t>
            </a:r>
            <a:endParaRPr kumimoji="0" lang="ar-SY" sz="2200"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24</a:t>
            </a:fld>
            <a:endParaRPr lang="ar-SY"/>
          </a:p>
        </p:txBody>
      </p:sp>
      <p:pic>
        <p:nvPicPr>
          <p:cNvPr id="6" name="صورة 5">
            <a:extLst>
              <a:ext uri="{FF2B5EF4-FFF2-40B4-BE49-F238E27FC236}">
                <a16:creationId xmlns:a16="http://schemas.microsoft.com/office/drawing/2014/main" id="{2FB52C2D-B52D-168E-C78F-25D5478ECC5B}"/>
              </a:ext>
            </a:extLst>
          </p:cNvPr>
          <p:cNvPicPr>
            <a:picLocks noChangeAspect="1"/>
          </p:cNvPicPr>
          <p:nvPr/>
        </p:nvPicPr>
        <p:blipFill>
          <a:blip r:embed="rId3"/>
          <a:stretch>
            <a:fillRect/>
          </a:stretch>
        </p:blipFill>
        <p:spPr>
          <a:xfrm>
            <a:off x="3071812" y="2520462"/>
            <a:ext cx="6048375" cy="3493477"/>
          </a:xfrm>
          <a:prstGeom prst="rect">
            <a:avLst/>
          </a:prstGeom>
          <a:ln>
            <a:solidFill>
              <a:schemeClr val="accent1"/>
            </a:solidFill>
          </a:ln>
        </p:spPr>
      </p:pic>
    </p:spTree>
    <p:extLst>
      <p:ext uri="{BB962C8B-B14F-4D97-AF65-F5344CB8AC3E}">
        <p14:creationId xmlns:p14="http://schemas.microsoft.com/office/powerpoint/2010/main" val="1840006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Risks of Application Development</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algn="l" defTabSz="457200" rtl="0" fontAlgn="base">
              <a:lnSpc>
                <a:spcPct val="100000"/>
              </a:lnSpc>
              <a:spcBef>
                <a:spcPts val="600"/>
              </a:spcBef>
              <a:spcAft>
                <a:spcPts val="600"/>
              </a:spcAft>
              <a:buClrTx/>
              <a:buFont typeface="Wingdings" panose="05000000000000000000" pitchFamily="2" charset="2"/>
              <a:buChar char="q"/>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What are the other risks of application development?</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GB" sz="2000" dirty="0">
                <a:solidFill>
                  <a:srgbClr val="46424D"/>
                </a:solidFill>
                <a:latin typeface="Arial"/>
                <a:ea typeface="ＭＳ Ｐゴシック" charset="-128"/>
                <a:cs typeface="Arial"/>
              </a:rPr>
              <a:t> Within project risks</a:t>
            </a:r>
          </a:p>
          <a:p>
            <a:pPr lvl="1" algn="l" defTabSz="457200" rtl="0" fontAlgn="base">
              <a:lnSpc>
                <a:spcPct val="100000"/>
              </a:lnSpc>
              <a:spcBef>
                <a:spcPts val="600"/>
              </a:spcBef>
              <a:spcAft>
                <a:spcPts val="600"/>
              </a:spcAft>
              <a:buClrTx/>
              <a:buFont typeface="Wingdings" panose="05000000000000000000" pitchFamily="2" charset="2"/>
              <a:buChar char="q"/>
              <a:defRPr/>
            </a:pPr>
            <a:r>
              <a:rPr kumimoji="0" lang="en-GB" sz="2000" b="0" i="0" u="none" strike="noStrike" kern="1200" cap="none" spc="0" normalizeH="0" baseline="0" noProof="0" dirty="0">
                <a:ln>
                  <a:noFill/>
                </a:ln>
                <a:solidFill>
                  <a:srgbClr val="46424D"/>
                </a:solidFill>
                <a:effectLst/>
                <a:uLnTx/>
                <a:uFillTx/>
                <a:latin typeface="Arial"/>
                <a:ea typeface="ＭＳ Ｐゴシック" charset="-128"/>
                <a:cs typeface="Arial"/>
              </a:rPr>
              <a:t> With suppliers risks</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GB" sz="2000" dirty="0">
                <a:solidFill>
                  <a:srgbClr val="46424D"/>
                </a:solidFill>
                <a:latin typeface="Arial"/>
                <a:ea typeface="ＭＳ Ｐゴシック" charset="-128"/>
                <a:cs typeface="Arial"/>
              </a:rPr>
              <a:t> Within the organization risks</a:t>
            </a:r>
          </a:p>
          <a:p>
            <a:pPr lvl="1" algn="l" defTabSz="457200" rtl="0" fontAlgn="base">
              <a:lnSpc>
                <a:spcPct val="100000"/>
              </a:lnSpc>
              <a:spcBef>
                <a:spcPts val="600"/>
              </a:spcBef>
              <a:spcAft>
                <a:spcPts val="600"/>
              </a:spcAft>
              <a:buClrTx/>
              <a:buFont typeface="Wingdings" panose="05000000000000000000" pitchFamily="2" charset="2"/>
              <a:buChar char="q"/>
              <a:defRPr/>
            </a:pPr>
            <a:r>
              <a:rPr kumimoji="0" lang="en-GB" sz="2000" b="0" i="0" u="none" strike="noStrike" kern="1200" cap="none" spc="0" normalizeH="0" baseline="0" noProof="0" dirty="0">
                <a:ln>
                  <a:noFill/>
                </a:ln>
                <a:solidFill>
                  <a:srgbClr val="46424D"/>
                </a:solidFill>
                <a:effectLst/>
                <a:uLnTx/>
                <a:uFillTx/>
                <a:latin typeface="Arial"/>
                <a:ea typeface="ＭＳ Ｐゴシック" charset="-128"/>
                <a:cs typeface="Arial"/>
              </a:rPr>
              <a:t> With the external environment risks</a:t>
            </a:r>
            <a:endParaRPr kumimoji="0" lang="ar-SY" sz="2000"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25</a:t>
            </a:fld>
            <a:endParaRPr lang="ar-SY"/>
          </a:p>
        </p:txBody>
      </p:sp>
    </p:spTree>
    <p:extLst>
      <p:ext uri="{BB962C8B-B14F-4D97-AF65-F5344CB8AC3E}">
        <p14:creationId xmlns:p14="http://schemas.microsoft.com/office/powerpoint/2010/main" val="2462938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Risks of Application Development</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algn="l" defTabSz="457200" rtl="0" fontAlgn="base">
              <a:lnSpc>
                <a:spcPct val="100000"/>
              </a:lnSpc>
              <a:spcBef>
                <a:spcPts val="600"/>
              </a:spcBef>
              <a:spcAft>
                <a:spcPts val="600"/>
              </a:spcAft>
              <a:buClrTx/>
              <a:buFont typeface="Wingdings" panose="05000000000000000000" pitchFamily="2" charset="2"/>
              <a:buChar char="q"/>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What are the other risks of application development?</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GB" sz="2000" dirty="0">
                <a:solidFill>
                  <a:srgbClr val="46424D"/>
                </a:solidFill>
                <a:latin typeface="Arial"/>
                <a:ea typeface="ＭＳ Ｐゴシック" charset="-128"/>
                <a:cs typeface="Arial"/>
              </a:rPr>
              <a:t> Within project risks</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In-house developers do not follow guidelines and objective</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Lack of project and time management</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GB" sz="2000" dirty="0">
                <a:solidFill>
                  <a:srgbClr val="46424D"/>
                </a:solidFill>
                <a:latin typeface="Arial"/>
                <a:ea typeface="ＭＳ Ｐゴシック" charset="-128"/>
                <a:cs typeface="Arial"/>
              </a:rPr>
              <a:t> With suppliers risks</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Out source modules do not meet requirements </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Suppliers cannot deliver product on time</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GB" sz="2000" dirty="0">
                <a:solidFill>
                  <a:srgbClr val="46424D"/>
                </a:solidFill>
                <a:latin typeface="Arial"/>
                <a:ea typeface="ＭＳ Ｐゴシック" charset="-128"/>
                <a:cs typeface="Arial"/>
              </a:rPr>
              <a:t> Within the organization risks</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Senior management changed</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Priority of project changed</a:t>
            </a: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26</a:t>
            </a:fld>
            <a:endParaRPr lang="ar-SY"/>
          </a:p>
        </p:txBody>
      </p:sp>
    </p:spTree>
    <p:extLst>
      <p:ext uri="{BB962C8B-B14F-4D97-AF65-F5344CB8AC3E}">
        <p14:creationId xmlns:p14="http://schemas.microsoft.com/office/powerpoint/2010/main" val="3480235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Risks of Application Development</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algn="l" defTabSz="457200" rtl="0" fontAlgn="base">
              <a:lnSpc>
                <a:spcPct val="100000"/>
              </a:lnSpc>
              <a:spcBef>
                <a:spcPts val="600"/>
              </a:spcBef>
              <a:spcAft>
                <a:spcPts val="600"/>
              </a:spcAft>
              <a:buClrTx/>
              <a:buFont typeface="Wingdings" panose="05000000000000000000" pitchFamily="2" charset="2"/>
              <a:buChar char="q"/>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What are the other risks of application development?</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GB" sz="2000" dirty="0">
                <a:solidFill>
                  <a:srgbClr val="46424D"/>
                </a:solidFill>
                <a:latin typeface="Arial"/>
                <a:ea typeface="ＭＳ Ｐゴシック" charset="-128"/>
                <a:cs typeface="Arial"/>
              </a:rPr>
              <a:t> Within the external environment risks</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Competitors</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Economic condition</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Change regulations</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Change customer preference</a:t>
            </a:r>
          </a:p>
          <a:p>
            <a:pPr algn="l" defTabSz="457200" rtl="0" fontAlgn="base">
              <a:lnSpc>
                <a:spcPct val="100000"/>
              </a:lnSpc>
              <a:spcBef>
                <a:spcPts val="600"/>
              </a:spcBef>
              <a:spcAft>
                <a:spcPts val="600"/>
              </a:spcAft>
              <a:buClrTx/>
              <a:buFont typeface="Wingdings" panose="05000000000000000000" pitchFamily="2" charset="2"/>
              <a:buChar char="q"/>
              <a:defRPr/>
            </a:pPr>
            <a:r>
              <a:rPr lang="en-GB" sz="2200" dirty="0">
                <a:solidFill>
                  <a:srgbClr val="46424D"/>
                </a:solidFill>
                <a:latin typeface="Arial"/>
                <a:ea typeface="ＭＳ Ｐゴシック" charset="-128"/>
                <a:cs typeface="Arial"/>
              </a:rPr>
              <a:t> To reduce all the previous mentioned risks, just focus on feasibility and requirements.</a:t>
            </a: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27</a:t>
            </a:fld>
            <a:endParaRPr lang="ar-SY"/>
          </a:p>
        </p:txBody>
      </p:sp>
    </p:spTree>
    <p:extLst>
      <p:ext uri="{BB962C8B-B14F-4D97-AF65-F5344CB8AC3E}">
        <p14:creationId xmlns:p14="http://schemas.microsoft.com/office/powerpoint/2010/main" val="169264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Roles of IS Auditor in SDLC</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algn="l" defTabSz="457200" rtl="0" fontAlgn="base">
              <a:lnSpc>
                <a:spcPct val="100000"/>
              </a:lnSpc>
              <a:spcBef>
                <a:spcPts val="600"/>
              </a:spcBef>
              <a:spcAft>
                <a:spcPts val="600"/>
              </a:spcAft>
              <a:buClrTx/>
              <a:buFont typeface="Wingdings" panose="05000000000000000000" pitchFamily="2" charset="2"/>
              <a:buChar char="q"/>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Two main roles</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GB" sz="2000" dirty="0">
                <a:solidFill>
                  <a:srgbClr val="46424D"/>
                </a:solidFill>
                <a:latin typeface="Arial"/>
                <a:ea typeface="ＭＳ Ｐゴシック" charset="-128"/>
                <a:cs typeface="Arial"/>
              </a:rPr>
              <a:t> Report to the senior management independently and inform about SDLC</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GB" sz="2000" dirty="0">
                <a:solidFill>
                  <a:srgbClr val="46424D"/>
                </a:solidFill>
                <a:latin typeface="Arial"/>
                <a:ea typeface="ＭＳ Ｐゴシック" charset="-128"/>
                <a:cs typeface="Arial"/>
              </a:rPr>
              <a:t> Ensure that controls have been embedded to the system development process itself</a:t>
            </a:r>
          </a:p>
          <a:p>
            <a:pPr lvl="2" algn="l" defTabSz="457200" rtl="0" fontAlgn="base">
              <a:lnSpc>
                <a:spcPct val="100000"/>
              </a:lnSpc>
              <a:spcBef>
                <a:spcPts val="600"/>
              </a:spcBef>
              <a:spcAft>
                <a:spcPts val="600"/>
              </a:spcAft>
              <a:buClrTx/>
              <a:buFont typeface="Wingdings" panose="05000000000000000000" pitchFamily="2" charset="2"/>
              <a:buChar char="q"/>
              <a:defRPr/>
            </a:pPr>
            <a:r>
              <a:rPr lang="en-GB" sz="1600" dirty="0">
                <a:solidFill>
                  <a:srgbClr val="46424D"/>
                </a:solidFill>
                <a:latin typeface="Arial"/>
                <a:ea typeface="ＭＳ Ｐゴシック" charset="-128"/>
                <a:cs typeface="Arial"/>
              </a:rPr>
              <a:t> otherwise, high cost later and less effective system</a:t>
            </a:r>
          </a:p>
          <a:p>
            <a:pPr lvl="1" algn="l" defTabSz="457200" rtl="0" fontAlgn="base">
              <a:lnSpc>
                <a:spcPct val="100000"/>
              </a:lnSpc>
              <a:spcBef>
                <a:spcPts val="600"/>
              </a:spcBef>
              <a:spcAft>
                <a:spcPts val="600"/>
              </a:spcAft>
              <a:buClrTx/>
              <a:buFont typeface="Wingdings" panose="05000000000000000000" pitchFamily="2" charset="2"/>
              <a:buChar char="q"/>
              <a:defRPr/>
            </a:pPr>
            <a:endParaRPr lang="en-GB" sz="2000" dirty="0">
              <a:solidFill>
                <a:srgbClr val="46424D"/>
              </a:solidFill>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28</a:t>
            </a:fld>
            <a:endParaRPr lang="ar-SY"/>
          </a:p>
        </p:txBody>
      </p:sp>
      <p:pic>
        <p:nvPicPr>
          <p:cNvPr id="6" name="صورة 5">
            <a:extLst>
              <a:ext uri="{FF2B5EF4-FFF2-40B4-BE49-F238E27FC236}">
                <a16:creationId xmlns:a16="http://schemas.microsoft.com/office/drawing/2014/main" id="{7E31C3F1-8D70-3D09-9A34-73B31F914C9F}"/>
              </a:ext>
            </a:extLst>
          </p:cNvPr>
          <p:cNvPicPr>
            <a:picLocks noChangeAspect="1"/>
          </p:cNvPicPr>
          <p:nvPr/>
        </p:nvPicPr>
        <p:blipFill>
          <a:blip r:embed="rId3"/>
          <a:stretch>
            <a:fillRect/>
          </a:stretch>
        </p:blipFill>
        <p:spPr>
          <a:xfrm>
            <a:off x="2791008" y="3598984"/>
            <a:ext cx="6609984" cy="3171092"/>
          </a:xfrm>
          <a:prstGeom prst="rect">
            <a:avLst/>
          </a:prstGeom>
          <a:ln>
            <a:solidFill>
              <a:schemeClr val="accent1"/>
            </a:solidFill>
          </a:ln>
        </p:spPr>
      </p:pic>
    </p:spTree>
    <p:extLst>
      <p:ext uri="{BB962C8B-B14F-4D97-AF65-F5344CB8AC3E}">
        <p14:creationId xmlns:p14="http://schemas.microsoft.com/office/powerpoint/2010/main" val="3301311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Roles of IS Auditor in SDLC</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algn="l" defTabSz="457200" rtl="0" fontAlgn="base">
              <a:lnSpc>
                <a:spcPct val="100000"/>
              </a:lnSpc>
              <a:spcBef>
                <a:spcPts val="600"/>
              </a:spcBef>
              <a:spcAft>
                <a:spcPts val="600"/>
              </a:spcAft>
              <a:buClrTx/>
              <a:buFont typeface="Wingdings" panose="05000000000000000000" pitchFamily="2" charset="2"/>
              <a:buChar char="q"/>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Phase 1 - Feasibility</a:t>
            </a:r>
            <a:endParaRPr lang="en-GB" sz="1600" dirty="0">
              <a:solidFill>
                <a:srgbClr val="46424D"/>
              </a:solidFill>
              <a:latin typeface="Arial"/>
              <a:ea typeface="ＭＳ Ｐゴシック" charset="-128"/>
              <a:cs typeface="Arial"/>
            </a:endParaRPr>
          </a:p>
          <a:p>
            <a:pPr lvl="1" algn="l" defTabSz="457200" rtl="0" fontAlgn="base">
              <a:lnSpc>
                <a:spcPct val="100000"/>
              </a:lnSpc>
              <a:spcBef>
                <a:spcPts val="600"/>
              </a:spcBef>
              <a:spcAft>
                <a:spcPts val="600"/>
              </a:spcAft>
              <a:buClrTx/>
              <a:buFont typeface="Wingdings" panose="05000000000000000000" pitchFamily="2" charset="2"/>
              <a:buChar char="§"/>
              <a:defRPr/>
            </a:pPr>
            <a:r>
              <a:rPr lang="en-GB" sz="2000" dirty="0">
                <a:solidFill>
                  <a:srgbClr val="46424D"/>
                </a:solidFill>
                <a:latin typeface="Arial"/>
                <a:ea typeface="ＭＳ Ｐゴシック" charset="-128"/>
                <a:cs typeface="Arial"/>
              </a:rPr>
              <a:t> Review feasibility study</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cost and benefit can be verified?</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the need is critical?</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the solution can be achieved?</a:t>
            </a:r>
          </a:p>
          <a:p>
            <a:pPr algn="l" defTabSz="457200" rtl="0" fontAlgn="base">
              <a:lnSpc>
                <a:spcPct val="100000"/>
              </a:lnSpc>
              <a:spcBef>
                <a:spcPts val="600"/>
              </a:spcBef>
              <a:spcAft>
                <a:spcPts val="600"/>
              </a:spcAft>
              <a:buClrTx/>
              <a:buFont typeface="Wingdings" panose="05000000000000000000" pitchFamily="2" charset="2"/>
              <a:buChar char="q"/>
              <a:defRPr/>
            </a:pPr>
            <a:r>
              <a:rPr lang="en-GB" sz="2200" dirty="0">
                <a:solidFill>
                  <a:srgbClr val="46424D"/>
                </a:solidFill>
                <a:latin typeface="Arial"/>
                <a:ea typeface="ＭＳ Ｐゴシック" charset="-128"/>
                <a:cs typeface="Arial"/>
              </a:rPr>
              <a:t> Phase 2 – Requirements</a:t>
            </a:r>
          </a:p>
          <a:p>
            <a:pPr lvl="1" algn="l" defTabSz="457200" rtl="0" fontAlgn="base">
              <a:lnSpc>
                <a:spcPct val="100000"/>
              </a:lnSpc>
              <a:spcBef>
                <a:spcPts val="600"/>
              </a:spcBef>
              <a:spcAft>
                <a:spcPts val="600"/>
              </a:spcAft>
              <a:buClrTx/>
              <a:buFont typeface="Wingdings" panose="05000000000000000000" pitchFamily="2" charset="2"/>
              <a:buChar char="§"/>
              <a:defRPr/>
            </a:pPr>
            <a:r>
              <a:rPr lang="en-GB" sz="2000" dirty="0">
                <a:solidFill>
                  <a:srgbClr val="46424D"/>
                </a:solidFill>
                <a:latin typeface="Arial"/>
                <a:ea typeface="ＭＳ Ｐゴシック" charset="-128"/>
                <a:cs typeface="Arial"/>
              </a:rPr>
              <a:t>Review Requirements definition</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Verify the accuracy with users</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Identify key team members and stakeholders</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Receive proper approval from management</a:t>
            </a:r>
          </a:p>
          <a:p>
            <a:pPr marL="0" indent="0" algn="l" defTabSz="457200" rtl="0" fontAlgn="base">
              <a:lnSpc>
                <a:spcPct val="100000"/>
              </a:lnSpc>
              <a:spcBef>
                <a:spcPts val="600"/>
              </a:spcBef>
              <a:spcAft>
                <a:spcPts val="600"/>
              </a:spcAft>
              <a:buClrTx/>
              <a:buNone/>
              <a:defRPr/>
            </a:pPr>
            <a:endParaRPr lang="en-GB" sz="2200" dirty="0">
              <a:solidFill>
                <a:srgbClr val="46424D"/>
              </a:solidFill>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29</a:t>
            </a:fld>
            <a:endParaRPr lang="ar-SY"/>
          </a:p>
        </p:txBody>
      </p:sp>
    </p:spTree>
    <p:extLst>
      <p:ext uri="{BB962C8B-B14F-4D97-AF65-F5344CB8AC3E}">
        <p14:creationId xmlns:p14="http://schemas.microsoft.com/office/powerpoint/2010/main" val="2476765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Today’s Topics</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sz="half" idx="1"/>
          </p:nvPr>
        </p:nvSpPr>
        <p:spPr>
          <a:xfrm>
            <a:off x="1097278" y="1845733"/>
            <a:ext cx="9570721" cy="4285435"/>
          </a:xfrm>
        </p:spPr>
        <p:txBody>
          <a:bodyPr>
            <a:normAutofit/>
          </a:bodyPr>
          <a:lstStyle/>
          <a:p>
            <a:pPr algn="l"/>
            <a:r>
              <a:rPr lang="en-US" sz="2200" b="0" i="0" u="none" strike="noStrike" baseline="0" dirty="0">
                <a:solidFill>
                  <a:srgbClr val="A14DA4"/>
                </a:solidFill>
                <a:latin typeface="Georgia" panose="02040502050405020303" pitchFamily="18" charset="0"/>
              </a:rPr>
              <a:t>• </a:t>
            </a:r>
            <a:r>
              <a:rPr lang="en-US" sz="2200" b="0" i="0" u="none" strike="noStrike" baseline="0" dirty="0">
                <a:solidFill>
                  <a:srgbClr val="000000"/>
                </a:solidFill>
                <a:latin typeface="Georgia" panose="02040502050405020303" pitchFamily="18" charset="0"/>
              </a:rPr>
              <a:t>Introduction</a:t>
            </a:r>
          </a:p>
          <a:p>
            <a:pPr algn="l"/>
            <a:r>
              <a:rPr lang="en-US" sz="2200" b="0" i="0" u="none" strike="noStrike" baseline="0" dirty="0">
                <a:solidFill>
                  <a:srgbClr val="A14DA4"/>
                </a:solidFill>
                <a:latin typeface="Georgia" panose="02040502050405020303" pitchFamily="18" charset="0"/>
              </a:rPr>
              <a:t>• </a:t>
            </a:r>
            <a:r>
              <a:rPr lang="en-US" sz="2200" b="0" i="0" u="none" strike="noStrike" baseline="0" dirty="0">
                <a:solidFill>
                  <a:srgbClr val="000000"/>
                </a:solidFill>
                <a:latin typeface="Georgia" panose="02040502050405020303" pitchFamily="18" charset="0"/>
              </a:rPr>
              <a:t>System Changeover</a:t>
            </a:r>
          </a:p>
          <a:p>
            <a:pPr algn="l"/>
            <a:r>
              <a:rPr lang="en-US" sz="2200" b="0" i="0" u="none" strike="noStrike" baseline="0" dirty="0">
                <a:solidFill>
                  <a:srgbClr val="A14DA4"/>
                </a:solidFill>
                <a:latin typeface="Georgia" panose="02040502050405020303" pitchFamily="18" charset="0"/>
              </a:rPr>
              <a:t>• </a:t>
            </a:r>
            <a:r>
              <a:rPr lang="en-US" sz="2200" dirty="0">
                <a:solidFill>
                  <a:srgbClr val="000000"/>
                </a:solidFill>
                <a:latin typeface="Georgia" panose="02040502050405020303" pitchFamily="18" charset="0"/>
              </a:rPr>
              <a:t>Considerations for System Changeover</a:t>
            </a:r>
            <a:endParaRPr lang="en-US" sz="2200" b="0" i="0" u="none" strike="noStrike" baseline="0" dirty="0">
              <a:solidFill>
                <a:srgbClr val="000000"/>
              </a:solidFill>
              <a:latin typeface="Georgia" panose="02040502050405020303" pitchFamily="18" charset="0"/>
            </a:endParaRPr>
          </a:p>
          <a:p>
            <a:pPr algn="l"/>
            <a:r>
              <a:rPr lang="en-US" sz="2200" b="0" i="0" u="none" strike="noStrike" baseline="0" dirty="0">
                <a:solidFill>
                  <a:srgbClr val="A14DA4"/>
                </a:solidFill>
                <a:latin typeface="Georgia" panose="02040502050405020303" pitchFamily="18" charset="0"/>
              </a:rPr>
              <a:t>• </a:t>
            </a:r>
            <a:r>
              <a:rPr lang="en-US" sz="2200" b="0" i="0" u="none" strike="noStrike" baseline="0" dirty="0">
                <a:solidFill>
                  <a:srgbClr val="000000"/>
                </a:solidFill>
                <a:latin typeface="Georgia" panose="02040502050405020303" pitchFamily="18" charset="0"/>
              </a:rPr>
              <a:t>System Changeover Techniques</a:t>
            </a:r>
          </a:p>
          <a:p>
            <a:pPr lvl="1" algn="l" rtl="0"/>
            <a:r>
              <a:rPr lang="en-US" dirty="0">
                <a:solidFill>
                  <a:srgbClr val="000000"/>
                </a:solidFill>
                <a:latin typeface="Georgia" panose="02040502050405020303" pitchFamily="18" charset="0"/>
              </a:rPr>
              <a:t>Parallel Changeover</a:t>
            </a:r>
          </a:p>
          <a:p>
            <a:pPr lvl="1" algn="l" rtl="0"/>
            <a:r>
              <a:rPr lang="en-US" b="0" i="0" u="none" strike="noStrike" baseline="0" dirty="0">
                <a:solidFill>
                  <a:srgbClr val="000000"/>
                </a:solidFill>
                <a:latin typeface="Georgia" panose="02040502050405020303" pitchFamily="18" charset="0"/>
              </a:rPr>
              <a:t>Phased Changeover</a:t>
            </a:r>
            <a:endParaRPr lang="en-US" dirty="0">
              <a:solidFill>
                <a:srgbClr val="000000"/>
              </a:solidFill>
              <a:latin typeface="Georgia" panose="02040502050405020303" pitchFamily="18" charset="0"/>
            </a:endParaRPr>
          </a:p>
          <a:p>
            <a:pPr lvl="1" algn="l" rtl="0"/>
            <a:r>
              <a:rPr lang="en-US" b="0" i="0" u="none" strike="noStrike" baseline="0" dirty="0">
                <a:solidFill>
                  <a:srgbClr val="000000"/>
                </a:solidFill>
                <a:latin typeface="Georgia" panose="02040502050405020303" pitchFamily="18" charset="0"/>
              </a:rPr>
              <a:t>Abrupt Changeover</a:t>
            </a:r>
          </a:p>
          <a:p>
            <a:pPr algn="l"/>
            <a:r>
              <a:rPr lang="en-US" sz="2000" b="0" i="0" u="none" strike="noStrike" baseline="0" dirty="0">
                <a:solidFill>
                  <a:srgbClr val="A14DA4"/>
                </a:solidFill>
                <a:latin typeface="Georgia" panose="02040502050405020303" pitchFamily="18" charset="0"/>
              </a:rPr>
              <a:t>• </a:t>
            </a:r>
            <a:r>
              <a:rPr lang="en-US" sz="2000" b="0" i="0" u="none" strike="noStrike" baseline="0" dirty="0">
                <a:solidFill>
                  <a:srgbClr val="000000"/>
                </a:solidFill>
                <a:latin typeface="Georgia" panose="02040502050405020303" pitchFamily="18" charset="0"/>
              </a:rPr>
              <a:t>Post-Implementation Review</a:t>
            </a:r>
            <a:endParaRPr lang="en-US" sz="2000" b="0" i="0" u="none" strike="noStrike" baseline="0" dirty="0">
              <a:solidFill>
                <a:srgbClr val="A14DA4"/>
              </a:solidFill>
              <a:latin typeface="Georgia" panose="02040502050405020303" pitchFamily="18" charset="0"/>
            </a:endParaRPr>
          </a:p>
          <a:p>
            <a:pPr algn="l"/>
            <a:r>
              <a:rPr lang="en-US" sz="2000" b="0" i="0" u="none" strike="noStrike" baseline="0" dirty="0">
                <a:solidFill>
                  <a:srgbClr val="A14DA4"/>
                </a:solidFill>
                <a:latin typeface="Georgia" panose="02040502050405020303" pitchFamily="18" charset="0"/>
              </a:rPr>
              <a:t>• </a:t>
            </a:r>
            <a:r>
              <a:rPr lang="en-US" sz="2000" b="0" i="0" u="none" strike="noStrike" baseline="0" dirty="0">
                <a:solidFill>
                  <a:srgbClr val="000000"/>
                </a:solidFill>
                <a:latin typeface="Georgia" panose="02040502050405020303" pitchFamily="18" charset="0"/>
              </a:rPr>
              <a:t>Risks of Application Development</a:t>
            </a:r>
          </a:p>
          <a:p>
            <a:pPr algn="l"/>
            <a:r>
              <a:rPr lang="en-US" sz="2000" b="0" i="0" u="none" strike="noStrike" baseline="0" dirty="0">
                <a:solidFill>
                  <a:srgbClr val="A14DA4"/>
                </a:solidFill>
                <a:latin typeface="Georgia" panose="02040502050405020303" pitchFamily="18" charset="0"/>
              </a:rPr>
              <a:t>• </a:t>
            </a:r>
            <a:r>
              <a:rPr lang="en-US" sz="2000" b="0" i="0" u="none" strike="noStrike" baseline="0" dirty="0">
                <a:solidFill>
                  <a:srgbClr val="000000"/>
                </a:solidFill>
                <a:latin typeface="Georgia" panose="02040502050405020303" pitchFamily="18" charset="0"/>
              </a:rPr>
              <a:t>Roles of IS Auditor in SDLC</a:t>
            </a:r>
          </a:p>
          <a:p>
            <a:pPr algn="l"/>
            <a:endParaRPr lang="en-US" sz="2000" b="0" i="0" u="none" strike="noStrike" baseline="0" dirty="0">
              <a:solidFill>
                <a:srgbClr val="000000"/>
              </a:solidFill>
              <a:latin typeface="Georgia" panose="02040502050405020303" pitchFamily="18" charset="0"/>
            </a:endParaRPr>
          </a:p>
          <a:p>
            <a:pPr algn="l"/>
            <a:endParaRPr lang="en-US" sz="2000" b="0" i="0" u="none" strike="noStrike" baseline="0" dirty="0">
              <a:solidFill>
                <a:schemeClr val="tx1"/>
              </a:solidFill>
              <a:latin typeface="Georgia" panose="02040502050405020303" pitchFamily="18" charset="0"/>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3</a:t>
            </a:fld>
            <a:endParaRPr lang="ar-SY"/>
          </a:p>
        </p:txBody>
      </p:sp>
    </p:spTree>
    <p:extLst>
      <p:ext uri="{BB962C8B-B14F-4D97-AF65-F5344CB8AC3E}">
        <p14:creationId xmlns:p14="http://schemas.microsoft.com/office/powerpoint/2010/main" val="180108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Roles of IS Auditor in SDLC</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algn="l" defTabSz="457200" rtl="0" fontAlgn="base">
              <a:lnSpc>
                <a:spcPct val="100000"/>
              </a:lnSpc>
              <a:spcBef>
                <a:spcPts val="600"/>
              </a:spcBef>
              <a:spcAft>
                <a:spcPts val="600"/>
              </a:spcAft>
              <a:buClrTx/>
              <a:buFont typeface="Wingdings" panose="05000000000000000000" pitchFamily="2" charset="2"/>
              <a:buChar char="q"/>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Phase 3A - Design</a:t>
            </a:r>
            <a:endParaRPr lang="en-GB" sz="1600" dirty="0">
              <a:solidFill>
                <a:srgbClr val="46424D"/>
              </a:solidFill>
              <a:latin typeface="Arial"/>
              <a:ea typeface="ＭＳ Ｐゴシック" charset="-128"/>
              <a:cs typeface="Arial"/>
            </a:endParaRPr>
          </a:p>
          <a:p>
            <a:pPr lvl="1" algn="l" defTabSz="457200" rtl="0" fontAlgn="base">
              <a:lnSpc>
                <a:spcPct val="100000"/>
              </a:lnSpc>
              <a:spcBef>
                <a:spcPts val="600"/>
              </a:spcBef>
              <a:spcAft>
                <a:spcPts val="600"/>
              </a:spcAft>
              <a:buClrTx/>
              <a:buFont typeface="Wingdings" panose="05000000000000000000" pitchFamily="2" charset="2"/>
              <a:buChar char="§"/>
              <a:defRPr/>
            </a:pPr>
            <a:r>
              <a:rPr lang="en-GB" sz="2000" dirty="0">
                <a:solidFill>
                  <a:srgbClr val="46424D"/>
                </a:solidFill>
                <a:latin typeface="Arial"/>
                <a:ea typeface="ＭＳ Ｐゴシック" charset="-128"/>
                <a:cs typeface="Arial"/>
              </a:rPr>
              <a:t> Review if the design techniques are selected properly</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DFD, ERD, architectural pattern, etc.</a:t>
            </a:r>
          </a:p>
          <a:p>
            <a:pPr algn="l" defTabSz="457200" rtl="0" fontAlgn="base">
              <a:lnSpc>
                <a:spcPct val="100000"/>
              </a:lnSpc>
              <a:spcBef>
                <a:spcPts val="600"/>
              </a:spcBef>
              <a:spcAft>
                <a:spcPts val="600"/>
              </a:spcAft>
              <a:buClrTx/>
              <a:buFont typeface="Wingdings" panose="05000000000000000000" pitchFamily="2" charset="2"/>
              <a:buChar char="q"/>
              <a:defRPr/>
            </a:pPr>
            <a:r>
              <a:rPr lang="en-GB" sz="2200" dirty="0">
                <a:solidFill>
                  <a:srgbClr val="46424D"/>
                </a:solidFill>
                <a:latin typeface="Arial"/>
                <a:ea typeface="ＭＳ Ｐゴシック" charset="-128"/>
                <a:cs typeface="Arial"/>
              </a:rPr>
              <a:t> Phase 3B – Selection</a:t>
            </a:r>
          </a:p>
          <a:p>
            <a:pPr lvl="1" algn="l" defTabSz="457200" rtl="0" fontAlgn="base">
              <a:lnSpc>
                <a:spcPct val="100000"/>
              </a:lnSpc>
              <a:spcBef>
                <a:spcPts val="600"/>
              </a:spcBef>
              <a:spcAft>
                <a:spcPts val="600"/>
              </a:spcAft>
              <a:buClrTx/>
              <a:buFont typeface="Wingdings" panose="05000000000000000000" pitchFamily="2" charset="2"/>
              <a:buChar char="§"/>
              <a:defRPr/>
            </a:pPr>
            <a:r>
              <a:rPr lang="en-GB" sz="2000" dirty="0">
                <a:solidFill>
                  <a:srgbClr val="46424D"/>
                </a:solidFill>
                <a:latin typeface="Arial"/>
                <a:ea typeface="ＭＳ Ｐゴシック" charset="-128"/>
                <a:cs typeface="Arial"/>
              </a:rPr>
              <a:t>Review Request for Quotation (RFQ) and Request for Proposal (RFP)</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Ensure selected vendor covers requirements definition</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Ensure the contract is reviewed by Legal Council</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Ensure items covers requirements definition</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Identify key team members and stakeholders</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Receive proper approval from management</a:t>
            </a:r>
          </a:p>
          <a:p>
            <a:pPr marL="0" indent="0" algn="l" defTabSz="457200" rtl="0" fontAlgn="base">
              <a:lnSpc>
                <a:spcPct val="100000"/>
              </a:lnSpc>
              <a:spcBef>
                <a:spcPts val="600"/>
              </a:spcBef>
              <a:spcAft>
                <a:spcPts val="600"/>
              </a:spcAft>
              <a:buClrTx/>
              <a:buNone/>
              <a:defRPr/>
            </a:pPr>
            <a:endParaRPr lang="en-GB" sz="2200" dirty="0">
              <a:solidFill>
                <a:srgbClr val="46424D"/>
              </a:solidFill>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30</a:t>
            </a:fld>
            <a:endParaRPr lang="ar-SY"/>
          </a:p>
        </p:txBody>
      </p:sp>
    </p:spTree>
    <p:extLst>
      <p:ext uri="{BB962C8B-B14F-4D97-AF65-F5344CB8AC3E}">
        <p14:creationId xmlns:p14="http://schemas.microsoft.com/office/powerpoint/2010/main" val="1600835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Roles of IS Auditor in SDLC</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algn="l" defTabSz="457200" rtl="0" fontAlgn="base">
              <a:lnSpc>
                <a:spcPct val="100000"/>
              </a:lnSpc>
              <a:spcBef>
                <a:spcPts val="600"/>
              </a:spcBef>
              <a:spcAft>
                <a:spcPts val="600"/>
              </a:spcAft>
              <a:buClrTx/>
              <a:buFont typeface="Wingdings" panose="05000000000000000000" pitchFamily="2" charset="2"/>
              <a:buChar char="q"/>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Phase 4A - Development</a:t>
            </a:r>
            <a:endParaRPr lang="en-GB" sz="1600" dirty="0">
              <a:solidFill>
                <a:srgbClr val="46424D"/>
              </a:solidFill>
              <a:latin typeface="Arial"/>
              <a:ea typeface="ＭＳ Ｐゴシック" charset="-128"/>
              <a:cs typeface="Arial"/>
            </a:endParaRPr>
          </a:p>
          <a:p>
            <a:pPr lvl="1" algn="l" defTabSz="457200" rtl="0" fontAlgn="base">
              <a:lnSpc>
                <a:spcPct val="100000"/>
              </a:lnSpc>
              <a:spcBef>
                <a:spcPts val="600"/>
              </a:spcBef>
              <a:spcAft>
                <a:spcPts val="600"/>
              </a:spcAft>
              <a:buClrTx/>
              <a:buFont typeface="Wingdings" panose="05000000000000000000" pitchFamily="2" charset="2"/>
              <a:buChar char="§"/>
              <a:defRPr/>
            </a:pPr>
            <a:r>
              <a:rPr lang="en-GB" sz="2000" dirty="0">
                <a:solidFill>
                  <a:srgbClr val="46424D"/>
                </a:solidFill>
                <a:latin typeface="Arial"/>
                <a:ea typeface="ＭＳ Ｐゴシック" charset="-128"/>
                <a:cs typeface="Arial"/>
              </a:rPr>
              <a:t> Review test plans and test results</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Are the test plans complete and accurate?</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Unit and system test plans</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Users acceptance plans</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Review the procedures used for recording and following errors</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Check accuracy in resolving errors</a:t>
            </a:r>
          </a:p>
          <a:p>
            <a:pPr algn="l" defTabSz="457200" rtl="0" fontAlgn="base">
              <a:lnSpc>
                <a:spcPct val="100000"/>
              </a:lnSpc>
              <a:spcBef>
                <a:spcPts val="600"/>
              </a:spcBef>
              <a:spcAft>
                <a:spcPts val="600"/>
              </a:spcAft>
              <a:buClrTx/>
              <a:buFont typeface="Wingdings" panose="05000000000000000000" pitchFamily="2" charset="2"/>
              <a:buChar char="q"/>
              <a:defRPr/>
            </a:pPr>
            <a:r>
              <a:rPr lang="en-GB" sz="2200" dirty="0">
                <a:solidFill>
                  <a:srgbClr val="46424D"/>
                </a:solidFill>
                <a:latin typeface="Arial"/>
                <a:ea typeface="ＭＳ Ｐゴシック" charset="-128"/>
                <a:cs typeface="Arial"/>
              </a:rPr>
              <a:t> Phase 5 – Implementation</a:t>
            </a:r>
          </a:p>
          <a:p>
            <a:pPr lvl="1" algn="l" defTabSz="457200" rtl="0" fontAlgn="base">
              <a:lnSpc>
                <a:spcPct val="100000"/>
              </a:lnSpc>
              <a:spcBef>
                <a:spcPts val="600"/>
              </a:spcBef>
              <a:spcAft>
                <a:spcPts val="600"/>
              </a:spcAft>
              <a:buClrTx/>
              <a:buFont typeface="Wingdings" panose="05000000000000000000" pitchFamily="2" charset="2"/>
              <a:buChar char="§"/>
              <a:defRPr/>
            </a:pPr>
            <a:r>
              <a:rPr lang="en-GB" sz="2000" dirty="0">
                <a:solidFill>
                  <a:srgbClr val="46424D"/>
                </a:solidFill>
                <a:latin typeface="Arial"/>
                <a:ea typeface="ＭＳ Ｐゴシック" charset="-128"/>
                <a:cs typeface="Arial"/>
              </a:rPr>
              <a:t> Review all system documentation</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Ensure changes have been made before system changeover</a:t>
            </a:r>
          </a:p>
          <a:p>
            <a:pPr marL="0" indent="0" algn="l" defTabSz="457200" rtl="0" fontAlgn="base">
              <a:lnSpc>
                <a:spcPct val="100000"/>
              </a:lnSpc>
              <a:spcBef>
                <a:spcPts val="600"/>
              </a:spcBef>
              <a:spcAft>
                <a:spcPts val="600"/>
              </a:spcAft>
              <a:buClrTx/>
              <a:buNone/>
              <a:defRPr/>
            </a:pPr>
            <a:endParaRPr lang="en-GB" sz="2200" dirty="0">
              <a:solidFill>
                <a:srgbClr val="46424D"/>
              </a:solidFill>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31</a:t>
            </a:fld>
            <a:endParaRPr lang="ar-SY"/>
          </a:p>
        </p:txBody>
      </p:sp>
    </p:spTree>
    <p:extLst>
      <p:ext uri="{BB962C8B-B14F-4D97-AF65-F5344CB8AC3E}">
        <p14:creationId xmlns:p14="http://schemas.microsoft.com/office/powerpoint/2010/main" val="3085154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Roles of IS Auditor in SDLC</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algn="l" defTabSz="457200" rtl="0" fontAlgn="base">
              <a:lnSpc>
                <a:spcPct val="100000"/>
              </a:lnSpc>
              <a:spcBef>
                <a:spcPts val="600"/>
              </a:spcBef>
              <a:spcAft>
                <a:spcPts val="600"/>
              </a:spcAft>
              <a:buClrTx/>
              <a:buFont typeface="Wingdings" panose="05000000000000000000" pitchFamily="2" charset="2"/>
              <a:buChar char="q"/>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Phase 6 – Post Implementation (Maintenance)</a:t>
            </a:r>
            <a:endParaRPr lang="en-GB" sz="1600" dirty="0">
              <a:solidFill>
                <a:srgbClr val="46424D"/>
              </a:solidFill>
              <a:latin typeface="Arial"/>
              <a:ea typeface="ＭＳ Ｐゴシック" charset="-128"/>
              <a:cs typeface="Arial"/>
            </a:endParaRPr>
          </a:p>
          <a:p>
            <a:pPr lvl="1" algn="l" defTabSz="457200" rtl="0" fontAlgn="base">
              <a:lnSpc>
                <a:spcPct val="100000"/>
              </a:lnSpc>
              <a:spcBef>
                <a:spcPts val="600"/>
              </a:spcBef>
              <a:spcAft>
                <a:spcPts val="600"/>
              </a:spcAft>
              <a:buClrTx/>
              <a:buFont typeface="Wingdings" panose="05000000000000000000" pitchFamily="2" charset="2"/>
              <a:buChar char="§"/>
              <a:defRPr/>
            </a:pPr>
            <a:r>
              <a:rPr lang="en-GB" sz="2000" dirty="0">
                <a:solidFill>
                  <a:srgbClr val="46424D"/>
                </a:solidFill>
                <a:latin typeface="Arial"/>
                <a:ea typeface="ＭＳ Ｐゴシック" charset="-128"/>
                <a:cs typeface="Arial"/>
              </a:rPr>
              <a:t> Does the new system achieve objectives and requirements?</a:t>
            </a:r>
          </a:p>
          <a:p>
            <a:pPr lvl="1" algn="l" defTabSz="457200" rtl="0" fontAlgn="base">
              <a:lnSpc>
                <a:spcPct val="100000"/>
              </a:lnSpc>
              <a:spcBef>
                <a:spcPts val="600"/>
              </a:spcBef>
              <a:spcAft>
                <a:spcPts val="600"/>
              </a:spcAft>
              <a:buClrTx/>
              <a:buFont typeface="Wingdings" panose="05000000000000000000" pitchFamily="2" charset="2"/>
              <a:buChar char="§"/>
              <a:defRPr/>
            </a:pPr>
            <a:r>
              <a:rPr lang="en-GB" sz="2000" dirty="0">
                <a:solidFill>
                  <a:srgbClr val="46424D"/>
                </a:solidFill>
                <a:latin typeface="Arial"/>
                <a:ea typeface="ＭＳ Ｐゴシック" charset="-128"/>
                <a:cs typeface="Arial"/>
              </a:rPr>
              <a:t>Review system change requests procedures and emergency procedures</a:t>
            </a:r>
          </a:p>
          <a:p>
            <a:pPr lvl="1" algn="l" defTabSz="457200" rtl="0" fontAlgn="base">
              <a:lnSpc>
                <a:spcPct val="100000"/>
              </a:lnSpc>
              <a:spcBef>
                <a:spcPts val="600"/>
              </a:spcBef>
              <a:spcAft>
                <a:spcPts val="600"/>
              </a:spcAft>
              <a:buClrTx/>
              <a:buFont typeface="Wingdings" panose="05000000000000000000" pitchFamily="2" charset="2"/>
              <a:buChar char="§"/>
              <a:defRPr/>
            </a:pPr>
            <a:r>
              <a:rPr lang="en-GB" sz="2000" dirty="0">
                <a:solidFill>
                  <a:srgbClr val="46424D"/>
                </a:solidFill>
                <a:latin typeface="Arial"/>
                <a:ea typeface="ＭＳ Ｐゴシック" charset="-128"/>
                <a:cs typeface="Arial"/>
              </a:rPr>
              <a:t>Review errors logs to determine operating problems within </a:t>
            </a:r>
            <a:r>
              <a:rPr lang="en-GB" sz="2000">
                <a:solidFill>
                  <a:srgbClr val="46424D"/>
                </a:solidFill>
                <a:latin typeface="Arial"/>
                <a:ea typeface="ＭＳ Ｐゴシック" charset="-128"/>
                <a:cs typeface="Arial"/>
              </a:rPr>
              <a:t>the system</a:t>
            </a:r>
            <a:endParaRPr lang="en-GB" sz="1600" dirty="0">
              <a:solidFill>
                <a:srgbClr val="46424D"/>
              </a:solidFill>
              <a:latin typeface="Arial"/>
              <a:ea typeface="ＭＳ Ｐゴシック" charset="-128"/>
              <a:cs typeface="Arial"/>
            </a:endParaRPr>
          </a:p>
          <a:p>
            <a:pPr marL="0" indent="0" algn="l" defTabSz="457200" rtl="0" fontAlgn="base">
              <a:lnSpc>
                <a:spcPct val="100000"/>
              </a:lnSpc>
              <a:spcBef>
                <a:spcPts val="600"/>
              </a:spcBef>
              <a:spcAft>
                <a:spcPts val="600"/>
              </a:spcAft>
              <a:buClrTx/>
              <a:buNone/>
              <a:defRPr/>
            </a:pPr>
            <a:endParaRPr lang="en-GB" sz="2200" dirty="0">
              <a:solidFill>
                <a:srgbClr val="46424D"/>
              </a:solidFill>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32</a:t>
            </a:fld>
            <a:endParaRPr lang="ar-SY"/>
          </a:p>
        </p:txBody>
      </p:sp>
    </p:spTree>
    <p:extLst>
      <p:ext uri="{BB962C8B-B14F-4D97-AF65-F5344CB8AC3E}">
        <p14:creationId xmlns:p14="http://schemas.microsoft.com/office/powerpoint/2010/main" val="215551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Acknowledgment</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p:txBody>
          <a:bodyPr>
            <a:normAutofit/>
          </a:bodyPr>
          <a:lstStyle/>
          <a:p>
            <a:pPr algn="l" rtl="0">
              <a:buFont typeface="Arial" panose="020B0604020202020204" pitchFamily="34" charset="0"/>
              <a:buChar char="•"/>
            </a:pPr>
            <a:r>
              <a:rPr lang="en-US" sz="2200" dirty="0"/>
              <a:t> This course is in based on:</a:t>
            </a:r>
          </a:p>
          <a:p>
            <a:pPr lvl="1" algn="l" rtl="0">
              <a:buFont typeface="Arial" panose="020B0604020202020204" pitchFamily="34" charset="0"/>
              <a:buChar char="•"/>
            </a:pPr>
            <a:r>
              <a:rPr lang="en-US" sz="2000" dirty="0"/>
              <a:t>“</a:t>
            </a:r>
            <a:r>
              <a:rPr lang="en-US" sz="2000" b="1" dirty="0"/>
              <a:t>Information Systems Auditing, Controls and Assurance</a:t>
            </a:r>
            <a:r>
              <a:rPr lang="en-US" sz="2000" dirty="0"/>
              <a:t>” by Prof. Garvin Percy Dias</a:t>
            </a:r>
          </a:p>
          <a:p>
            <a:pPr lvl="2" algn="l" rtl="0">
              <a:buFont typeface="Arial" panose="020B0604020202020204" pitchFamily="34" charset="0"/>
              <a:buChar char="•"/>
            </a:pPr>
            <a:r>
              <a:rPr lang="en-US" sz="1600" dirty="0"/>
              <a:t>Hong Kong University of Science and Technology  </a:t>
            </a:r>
          </a:p>
          <a:p>
            <a:pPr lvl="2" algn="l" rtl="0">
              <a:buFont typeface="Arial" panose="020B0604020202020204" pitchFamily="34" charset="0"/>
              <a:buChar char="•"/>
            </a:pPr>
            <a:endParaRPr lang="en-US" sz="1600" dirty="0"/>
          </a:p>
          <a:p>
            <a:pPr lvl="1" algn="l" rtl="0">
              <a:buFont typeface="Arial" panose="020B0604020202020204" pitchFamily="34" charset="0"/>
              <a:buChar char="•"/>
            </a:pPr>
            <a:endParaRPr lang="ar-SY" sz="2200" dirty="0"/>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4</a:t>
            </a:fld>
            <a:endParaRPr lang="ar-SY"/>
          </a:p>
        </p:txBody>
      </p:sp>
    </p:spTree>
    <p:extLst>
      <p:ext uri="{BB962C8B-B14F-4D97-AF65-F5344CB8AC3E}">
        <p14:creationId xmlns:p14="http://schemas.microsoft.com/office/powerpoint/2010/main" val="2609813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Introduction</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4"/>
            <a:ext cx="10058400" cy="4379220"/>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lang="en-GB" sz="2200" dirty="0">
                <a:solidFill>
                  <a:srgbClr val="46424D"/>
                </a:solidFill>
                <a:latin typeface="Arial"/>
                <a:ea typeface="ＭＳ Ｐゴシック" charset="-128"/>
                <a:cs typeface="Arial"/>
              </a:rPr>
              <a:t> </a:t>
            </a: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Previous lectures:</a:t>
            </a:r>
          </a:p>
          <a:p>
            <a:pPr lvl="1" algn="l" defTabSz="457200" rtl="0" fontAlgn="base">
              <a:lnSpc>
                <a:spcPct val="100000"/>
              </a:lnSpc>
              <a:spcBef>
                <a:spcPts val="600"/>
              </a:spcBef>
              <a:spcAft>
                <a:spcPts val="600"/>
              </a:spcAft>
              <a:buClrTx/>
              <a:buFont typeface="Wingdings" panose="05000000000000000000" pitchFamily="2" charset="2"/>
              <a:buChar char="§"/>
              <a:defRPr/>
            </a:pPr>
            <a:r>
              <a:rPr lang="en-GB" dirty="0">
                <a:solidFill>
                  <a:srgbClr val="46424D"/>
                </a:solidFill>
                <a:latin typeface="Arial"/>
                <a:ea typeface="ＭＳ Ｐゴシック" charset="-128"/>
                <a:cs typeface="Arial"/>
              </a:rPr>
              <a:t>Business Application Development</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Feasibility</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Requirements </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Design</a:t>
            </a:r>
          </a:p>
          <a:p>
            <a:pPr lvl="2" algn="l" defTabSz="457200" rtl="0" fontAlgn="base">
              <a:lnSpc>
                <a:spcPct val="100000"/>
              </a:lnSpc>
              <a:spcBef>
                <a:spcPts val="600"/>
              </a:spcBef>
              <a:spcAft>
                <a:spcPts val="600"/>
              </a:spcAft>
              <a:buClrTx/>
              <a:buFont typeface="Wingdings" panose="05000000000000000000" pitchFamily="2" charset="2"/>
              <a:buChar char="§"/>
              <a:defRPr/>
            </a:pPr>
            <a:r>
              <a:rPr lang="en-GB" sz="1600" dirty="0">
                <a:solidFill>
                  <a:srgbClr val="46424D"/>
                </a:solidFill>
                <a:latin typeface="Arial"/>
                <a:ea typeface="ＭＳ Ｐゴシック" charset="-128"/>
                <a:cs typeface="Arial"/>
              </a:rPr>
              <a:t>Development</a:t>
            </a:r>
          </a:p>
          <a:p>
            <a:pPr algn="l" defTabSz="457200" rtl="0" fontAlgn="base">
              <a:lnSpc>
                <a:spcPct val="100000"/>
              </a:lnSpc>
              <a:spcBef>
                <a:spcPts val="600"/>
              </a:spcBef>
              <a:spcAft>
                <a:spcPts val="600"/>
              </a:spcAft>
              <a:buClrTx/>
              <a:buFont typeface="Wingdings" panose="05000000000000000000" pitchFamily="2" charset="2"/>
              <a:buChar char="q"/>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This lecture:</a:t>
            </a:r>
          </a:p>
          <a:p>
            <a:pPr lvl="1" algn="l" defTabSz="457200" rtl="0" fontAlgn="base">
              <a:lnSpc>
                <a:spcPct val="100000"/>
              </a:lnSpc>
              <a:spcBef>
                <a:spcPts val="600"/>
              </a:spcBef>
              <a:spcAft>
                <a:spcPts val="600"/>
              </a:spcAft>
              <a:buClrTx/>
              <a:buFont typeface="Wingdings" panose="05000000000000000000" pitchFamily="2" charset="2"/>
              <a:buChar char="§"/>
              <a:defRPr/>
            </a:pPr>
            <a:r>
              <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rPr>
              <a:t>Business Application Development</a:t>
            </a:r>
          </a:p>
          <a:p>
            <a:pPr lvl="2" algn="l" defTabSz="457200" rtl="0" fontAlgn="base">
              <a:lnSpc>
                <a:spcPct val="100000"/>
              </a:lnSpc>
              <a:spcBef>
                <a:spcPts val="600"/>
              </a:spcBef>
              <a:spcAft>
                <a:spcPts val="600"/>
              </a:spcAft>
              <a:buClrTx/>
              <a:buFont typeface="Wingdings" panose="05000000000000000000" pitchFamily="2" charset="2"/>
              <a:buChar char="§"/>
              <a:defRPr/>
            </a:pPr>
            <a:r>
              <a:rPr lang="en-US" sz="1600" dirty="0">
                <a:solidFill>
                  <a:srgbClr val="46424D"/>
                </a:solidFill>
                <a:latin typeface="Arial"/>
                <a:ea typeface="ＭＳ Ｐゴシック" charset="-128"/>
                <a:cs typeface="Arial"/>
              </a:rPr>
              <a:t>Implementation</a:t>
            </a:r>
          </a:p>
          <a:p>
            <a:pPr lvl="2" algn="l" defTabSz="457200" rtl="0" fontAlgn="base">
              <a:lnSpc>
                <a:spcPct val="100000"/>
              </a:lnSpc>
              <a:spcBef>
                <a:spcPts val="600"/>
              </a:spcBef>
              <a:spcAft>
                <a:spcPts val="600"/>
              </a:spcAft>
              <a:buClrTx/>
              <a:buFont typeface="Wingdings" panose="05000000000000000000" pitchFamily="2" charset="2"/>
              <a:buChar char="§"/>
              <a:defRPr/>
            </a:pPr>
            <a:r>
              <a:rPr lang="en-US" sz="1600" dirty="0">
                <a:solidFill>
                  <a:srgbClr val="46424D"/>
                </a:solidFill>
                <a:latin typeface="Arial"/>
                <a:ea typeface="ＭＳ Ｐゴシック" charset="-128"/>
                <a:cs typeface="Arial"/>
              </a:rPr>
              <a:t>Post Implementation</a:t>
            </a:r>
          </a:p>
          <a:p>
            <a:pPr lvl="2" algn="l" defTabSz="457200" rtl="0" fontAlgn="base">
              <a:lnSpc>
                <a:spcPct val="100000"/>
              </a:lnSpc>
              <a:spcBef>
                <a:spcPts val="600"/>
              </a:spcBef>
              <a:spcAft>
                <a:spcPts val="600"/>
              </a:spcAft>
              <a:buClrTx/>
              <a:buFont typeface="Wingdings" panose="05000000000000000000" pitchFamily="2" charset="2"/>
              <a:buChar char="§"/>
              <a:defRPr/>
            </a:pPr>
            <a:endParaRPr lang="en-US" sz="1600" dirty="0">
              <a:solidFill>
                <a:srgbClr val="46424D"/>
              </a:solidFill>
              <a:latin typeface="Arial"/>
              <a:ea typeface="ＭＳ Ｐゴシック" charset="-128"/>
              <a:cs typeface="Arial"/>
            </a:endParaRPr>
          </a:p>
          <a:p>
            <a:pPr lvl="1" algn="l" defTabSz="457200" rtl="0" fontAlgn="base">
              <a:lnSpc>
                <a:spcPct val="100000"/>
              </a:lnSpc>
              <a:spcBef>
                <a:spcPts val="600"/>
              </a:spcBef>
              <a:spcAft>
                <a:spcPts val="600"/>
              </a:spcAft>
              <a:buClrTx/>
              <a:buFont typeface="Wingdings" panose="05000000000000000000" pitchFamily="2" charset="2"/>
              <a:buChar char="§"/>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5</a:t>
            </a:fld>
            <a:endParaRPr lang="ar-SY"/>
          </a:p>
        </p:txBody>
      </p:sp>
    </p:spTree>
    <p:extLst>
      <p:ext uri="{BB962C8B-B14F-4D97-AF65-F5344CB8AC3E}">
        <p14:creationId xmlns:p14="http://schemas.microsoft.com/office/powerpoint/2010/main" val="2766446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Introduction</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4"/>
            <a:ext cx="6604782" cy="4379220"/>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lang="en-GB" sz="2200" dirty="0">
                <a:solidFill>
                  <a:srgbClr val="46424D"/>
                </a:solidFill>
                <a:latin typeface="Arial"/>
                <a:ea typeface="ＭＳ Ｐゴシック" charset="-128"/>
                <a:cs typeface="Arial"/>
              </a:rPr>
              <a:t> Implementation phase - </a:t>
            </a:r>
            <a:r>
              <a:rPr kumimoji="0" lang="en-US" sz="2200" b="0" i="0" u="none" strike="noStrike" kern="1200" cap="none" spc="0" normalizeH="0" baseline="0" noProof="0" dirty="0">
                <a:ln>
                  <a:noFill/>
                </a:ln>
                <a:solidFill>
                  <a:srgbClr val="46424D"/>
                </a:solidFill>
                <a:effectLst/>
                <a:uLnTx/>
                <a:uFillTx/>
                <a:latin typeface="Arial"/>
                <a:ea typeface="ＭＳ Ｐゴシック" charset="-128"/>
                <a:cs typeface="Arial"/>
              </a:rPr>
              <a:t>It is the time to retire the old system and come up with the new system</a:t>
            </a:r>
          </a:p>
          <a:p>
            <a:pPr marL="0" marR="0" lvl="0" indent="0" algn="l" defTabSz="457200" rtl="0" eaLnBrk="1" fontAlgn="base" latinLnBrk="0" hangingPunct="1">
              <a:lnSpc>
                <a:spcPct val="100000"/>
              </a:lnSpc>
              <a:spcBef>
                <a:spcPts val="600"/>
              </a:spcBef>
              <a:spcAft>
                <a:spcPts val="600"/>
              </a:spcAft>
              <a:buClrTx/>
              <a:buSzTx/>
              <a:buNone/>
              <a:tabLst/>
              <a:defRPr/>
            </a:pPr>
            <a:endParaRPr lang="en-US" sz="1600" dirty="0">
              <a:solidFill>
                <a:srgbClr val="46424D"/>
              </a:solidFill>
              <a:latin typeface="Arial"/>
              <a:ea typeface="ＭＳ Ｐゴシック" charset="-128"/>
              <a:cs typeface="Arial"/>
            </a:endParaRPr>
          </a:p>
          <a:p>
            <a:pPr lvl="2" algn="l" defTabSz="457200" rtl="0" fontAlgn="base">
              <a:lnSpc>
                <a:spcPct val="100000"/>
              </a:lnSpc>
              <a:spcBef>
                <a:spcPts val="600"/>
              </a:spcBef>
              <a:spcAft>
                <a:spcPts val="600"/>
              </a:spcAft>
              <a:buClrTx/>
              <a:buFont typeface="Wingdings" panose="05000000000000000000" pitchFamily="2" charset="2"/>
              <a:buChar char="§"/>
              <a:defRPr/>
            </a:pPr>
            <a:endParaRPr lang="en-US" sz="1600" dirty="0">
              <a:solidFill>
                <a:srgbClr val="46424D"/>
              </a:solidFill>
              <a:latin typeface="Arial"/>
              <a:ea typeface="ＭＳ Ｐゴシック" charset="-128"/>
              <a:cs typeface="Arial"/>
            </a:endParaRPr>
          </a:p>
          <a:p>
            <a:pPr lvl="1" algn="l" defTabSz="457200" rtl="0" fontAlgn="base">
              <a:lnSpc>
                <a:spcPct val="100000"/>
              </a:lnSpc>
              <a:spcBef>
                <a:spcPts val="600"/>
              </a:spcBef>
              <a:spcAft>
                <a:spcPts val="600"/>
              </a:spcAft>
              <a:buClrTx/>
              <a:buFont typeface="Wingdings" panose="05000000000000000000" pitchFamily="2" charset="2"/>
              <a:buChar char="§"/>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6</a:t>
            </a:fld>
            <a:endParaRPr lang="ar-SY"/>
          </a:p>
        </p:txBody>
      </p:sp>
      <p:pic>
        <p:nvPicPr>
          <p:cNvPr id="6" name="صورة 5">
            <a:extLst>
              <a:ext uri="{FF2B5EF4-FFF2-40B4-BE49-F238E27FC236}">
                <a16:creationId xmlns:a16="http://schemas.microsoft.com/office/drawing/2014/main" id="{AD19BE64-FF21-F796-C8BB-DF31E58875C4}"/>
              </a:ext>
            </a:extLst>
          </p:cNvPr>
          <p:cNvPicPr>
            <a:picLocks noChangeAspect="1"/>
          </p:cNvPicPr>
          <p:nvPr/>
        </p:nvPicPr>
        <p:blipFill>
          <a:blip r:embed="rId3"/>
          <a:stretch>
            <a:fillRect/>
          </a:stretch>
        </p:blipFill>
        <p:spPr>
          <a:xfrm>
            <a:off x="7813750" y="1845734"/>
            <a:ext cx="4173415" cy="4379220"/>
          </a:xfrm>
          <a:prstGeom prst="rect">
            <a:avLst/>
          </a:prstGeom>
          <a:ln>
            <a:solidFill>
              <a:schemeClr val="accent1"/>
            </a:solidFill>
          </a:ln>
        </p:spPr>
      </p:pic>
    </p:spTree>
    <p:extLst>
      <p:ext uri="{BB962C8B-B14F-4D97-AF65-F5344CB8AC3E}">
        <p14:creationId xmlns:p14="http://schemas.microsoft.com/office/powerpoint/2010/main" val="75239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What is System Changeover</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lang="en-GB" sz="2200" dirty="0">
                <a:solidFill>
                  <a:srgbClr val="46424D"/>
                </a:solidFill>
                <a:latin typeface="Arial"/>
                <a:ea typeface="ＭＳ Ｐゴシック" charset="-128"/>
                <a:cs typeface="Arial"/>
              </a:rPr>
              <a:t> Implementation, we call it changeover which means that we have the old system, then we replace with the new system</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GB" sz="2000" dirty="0">
                <a:solidFill>
                  <a:srgbClr val="46424D"/>
                </a:solidFill>
                <a:latin typeface="Arial"/>
                <a:ea typeface="ＭＳ Ｐゴシック" charset="-128"/>
                <a:cs typeface="Arial"/>
              </a:rPr>
              <a:t>Sometimes, we call it </a:t>
            </a:r>
            <a:r>
              <a:rPr lang="en-GB" sz="2000" dirty="0">
                <a:solidFill>
                  <a:srgbClr val="FF0000"/>
                </a:solidFill>
                <a:latin typeface="Arial"/>
                <a:ea typeface="ＭＳ Ｐゴシック" charset="-128"/>
                <a:cs typeface="Arial"/>
              </a:rPr>
              <a:t>cutover</a:t>
            </a:r>
            <a:r>
              <a:rPr lang="en-GB" sz="2000" dirty="0">
                <a:solidFill>
                  <a:srgbClr val="46424D"/>
                </a:solidFill>
                <a:latin typeface="Arial"/>
                <a:ea typeface="ＭＳ Ｐゴシック" charset="-128"/>
                <a:cs typeface="Arial"/>
              </a:rPr>
              <a:t> technique </a:t>
            </a:r>
            <a:endParaRPr lang="en-US" sz="2000" dirty="0">
              <a:solidFill>
                <a:srgbClr val="46424D"/>
              </a:solidFill>
              <a:latin typeface="Arial"/>
              <a:ea typeface="ＭＳ Ｐゴシック" charset="-128"/>
              <a:cs typeface="Arial"/>
            </a:endParaRPr>
          </a:p>
          <a:p>
            <a:pPr lvl="2" algn="l" defTabSz="457200" rtl="0" fontAlgn="base">
              <a:lnSpc>
                <a:spcPct val="100000"/>
              </a:lnSpc>
              <a:spcBef>
                <a:spcPts val="600"/>
              </a:spcBef>
              <a:spcAft>
                <a:spcPts val="600"/>
              </a:spcAft>
              <a:buClrTx/>
              <a:buFont typeface="Wingdings" panose="05000000000000000000" pitchFamily="2" charset="2"/>
              <a:buChar char="§"/>
              <a:defRPr/>
            </a:pPr>
            <a:endParaRPr lang="en-US" sz="1600" dirty="0">
              <a:solidFill>
                <a:srgbClr val="46424D"/>
              </a:solidFill>
              <a:latin typeface="Arial"/>
              <a:ea typeface="ＭＳ Ｐゴシック" charset="-128"/>
              <a:cs typeface="Arial"/>
            </a:endParaRPr>
          </a:p>
          <a:p>
            <a:pPr lvl="1" algn="l" defTabSz="457200" rtl="0" fontAlgn="base">
              <a:lnSpc>
                <a:spcPct val="100000"/>
              </a:lnSpc>
              <a:spcBef>
                <a:spcPts val="600"/>
              </a:spcBef>
              <a:spcAft>
                <a:spcPts val="600"/>
              </a:spcAft>
              <a:buClrTx/>
              <a:buFont typeface="Wingdings" panose="05000000000000000000" pitchFamily="2" charset="2"/>
              <a:buChar char="§"/>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7</a:t>
            </a:fld>
            <a:endParaRPr lang="ar-SY"/>
          </a:p>
        </p:txBody>
      </p:sp>
      <p:pic>
        <p:nvPicPr>
          <p:cNvPr id="7" name="صورة 6">
            <a:extLst>
              <a:ext uri="{FF2B5EF4-FFF2-40B4-BE49-F238E27FC236}">
                <a16:creationId xmlns:a16="http://schemas.microsoft.com/office/drawing/2014/main" id="{ADD72920-03DD-BEA0-92B6-B7864D44C403}"/>
              </a:ext>
            </a:extLst>
          </p:cNvPr>
          <p:cNvPicPr>
            <a:picLocks noChangeAspect="1"/>
          </p:cNvPicPr>
          <p:nvPr/>
        </p:nvPicPr>
        <p:blipFill>
          <a:blip r:embed="rId3"/>
          <a:stretch>
            <a:fillRect/>
          </a:stretch>
        </p:blipFill>
        <p:spPr>
          <a:xfrm>
            <a:off x="3083240" y="3132872"/>
            <a:ext cx="6086475" cy="2998297"/>
          </a:xfrm>
          <a:prstGeom prst="rect">
            <a:avLst/>
          </a:prstGeom>
          <a:ln>
            <a:solidFill>
              <a:schemeClr val="accent1"/>
            </a:solidFill>
          </a:ln>
        </p:spPr>
      </p:pic>
    </p:spTree>
    <p:extLst>
      <p:ext uri="{BB962C8B-B14F-4D97-AF65-F5344CB8AC3E}">
        <p14:creationId xmlns:p14="http://schemas.microsoft.com/office/powerpoint/2010/main" val="15711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Considerations of System Changeover</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lang="en-GB" sz="2200" dirty="0">
                <a:solidFill>
                  <a:srgbClr val="46424D"/>
                </a:solidFill>
                <a:latin typeface="Arial"/>
                <a:ea typeface="ＭＳ Ｐゴシック" charset="-128"/>
                <a:cs typeface="Arial"/>
              </a:rPr>
              <a:t> </a:t>
            </a:r>
            <a:r>
              <a:rPr lang="en-US" sz="2200" dirty="0">
                <a:solidFill>
                  <a:srgbClr val="46424D"/>
                </a:solidFill>
                <a:latin typeface="Arial"/>
                <a:ea typeface="ＭＳ Ｐゴシック" charset="-128"/>
                <a:cs typeface="Arial"/>
              </a:rPr>
              <a:t>Reduce </a:t>
            </a:r>
            <a:r>
              <a:rPr lang="en-US" sz="2200" dirty="0">
                <a:solidFill>
                  <a:srgbClr val="FF0000"/>
                </a:solidFill>
                <a:latin typeface="Arial"/>
                <a:ea typeface="ＭＳ Ｐゴシック" charset="-128"/>
                <a:cs typeface="Arial"/>
              </a:rPr>
              <a:t>cost</a:t>
            </a:r>
            <a:r>
              <a:rPr lang="en-US" sz="2200" dirty="0">
                <a:solidFill>
                  <a:srgbClr val="46424D"/>
                </a:solidFill>
                <a:latin typeface="Arial"/>
                <a:ea typeface="ＭＳ Ｐゴシック" charset="-128"/>
                <a:cs typeface="Arial"/>
              </a:rPr>
              <a:t> which the senior management concerned, and also there may by be </a:t>
            </a:r>
            <a:r>
              <a:rPr lang="en-US" sz="2200" dirty="0">
                <a:solidFill>
                  <a:srgbClr val="FF0000"/>
                </a:solidFill>
                <a:latin typeface="Arial"/>
                <a:ea typeface="ＭＳ Ｐゴシック" charset="-128"/>
                <a:cs typeface="Arial"/>
              </a:rPr>
              <a:t>risks</a:t>
            </a:r>
            <a:r>
              <a:rPr lang="en-US" sz="2200" dirty="0">
                <a:solidFill>
                  <a:srgbClr val="46424D"/>
                </a:solidFill>
                <a:latin typeface="Arial"/>
                <a:ea typeface="ＭＳ Ｐゴシック" charset="-128"/>
                <a:cs typeface="Arial"/>
              </a:rPr>
              <a:t> with the new system,</a:t>
            </a:r>
            <a:endParaRPr lang="en-US" sz="2000" dirty="0">
              <a:solidFill>
                <a:srgbClr val="46424D"/>
              </a:solidFill>
              <a:latin typeface="Arial"/>
              <a:ea typeface="ＭＳ Ｐゴシック" charset="-128"/>
              <a:cs typeface="Arial"/>
            </a:endParaRPr>
          </a:p>
          <a:p>
            <a:pPr lvl="2" algn="l" defTabSz="457200" rtl="0" fontAlgn="base">
              <a:lnSpc>
                <a:spcPct val="100000"/>
              </a:lnSpc>
              <a:spcBef>
                <a:spcPts val="600"/>
              </a:spcBef>
              <a:spcAft>
                <a:spcPts val="600"/>
              </a:spcAft>
              <a:buClrTx/>
              <a:buFont typeface="Wingdings" panose="05000000000000000000" pitchFamily="2" charset="2"/>
              <a:buChar char="§"/>
              <a:defRPr/>
            </a:pPr>
            <a:endParaRPr lang="en-US" sz="1600" dirty="0">
              <a:solidFill>
                <a:srgbClr val="46424D"/>
              </a:solidFill>
              <a:latin typeface="Arial"/>
              <a:ea typeface="ＭＳ Ｐゴシック" charset="-128"/>
              <a:cs typeface="Arial"/>
            </a:endParaRPr>
          </a:p>
          <a:p>
            <a:pPr lvl="1" algn="l" defTabSz="457200" rtl="0" fontAlgn="base">
              <a:lnSpc>
                <a:spcPct val="100000"/>
              </a:lnSpc>
              <a:spcBef>
                <a:spcPts val="600"/>
              </a:spcBef>
              <a:spcAft>
                <a:spcPts val="600"/>
              </a:spcAft>
              <a:buClrTx/>
              <a:buFont typeface="Wingdings" panose="05000000000000000000" pitchFamily="2" charset="2"/>
              <a:buChar char="§"/>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8</a:t>
            </a:fld>
            <a:endParaRPr lang="ar-SY"/>
          </a:p>
        </p:txBody>
      </p:sp>
      <p:pic>
        <p:nvPicPr>
          <p:cNvPr id="6" name="صورة 5">
            <a:extLst>
              <a:ext uri="{FF2B5EF4-FFF2-40B4-BE49-F238E27FC236}">
                <a16:creationId xmlns:a16="http://schemas.microsoft.com/office/drawing/2014/main" id="{7AAD405C-AB9C-4B57-43AD-460296C98D4B}"/>
              </a:ext>
            </a:extLst>
          </p:cNvPr>
          <p:cNvPicPr>
            <a:picLocks noChangeAspect="1"/>
          </p:cNvPicPr>
          <p:nvPr/>
        </p:nvPicPr>
        <p:blipFill>
          <a:blip r:embed="rId3"/>
          <a:stretch>
            <a:fillRect/>
          </a:stretch>
        </p:blipFill>
        <p:spPr>
          <a:xfrm>
            <a:off x="4079997" y="2895600"/>
            <a:ext cx="4032006" cy="2950918"/>
          </a:xfrm>
          <a:prstGeom prst="rect">
            <a:avLst/>
          </a:prstGeom>
          <a:ln>
            <a:solidFill>
              <a:schemeClr val="accent1"/>
            </a:solidFill>
          </a:ln>
        </p:spPr>
      </p:pic>
    </p:spTree>
    <p:extLst>
      <p:ext uri="{BB962C8B-B14F-4D97-AF65-F5344CB8AC3E}">
        <p14:creationId xmlns:p14="http://schemas.microsoft.com/office/powerpoint/2010/main" val="3633142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System Changeover Techniques </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79" y="1845734"/>
            <a:ext cx="10058399" cy="4379220"/>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lang="en-GB" sz="2200" dirty="0">
                <a:solidFill>
                  <a:srgbClr val="46424D"/>
                </a:solidFill>
                <a:latin typeface="Arial"/>
                <a:ea typeface="ＭＳ Ｐゴシック" charset="-128"/>
                <a:cs typeface="Arial"/>
              </a:rPr>
              <a:t> </a:t>
            </a:r>
            <a:r>
              <a:rPr lang="en-US" sz="2200" dirty="0">
                <a:solidFill>
                  <a:srgbClr val="46424D"/>
                </a:solidFill>
                <a:latin typeface="Arial"/>
                <a:ea typeface="ＭＳ Ｐゴシック" charset="-128"/>
                <a:cs typeface="Arial"/>
              </a:rPr>
              <a:t>Three techniques</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US" dirty="0">
                <a:solidFill>
                  <a:srgbClr val="46424D"/>
                </a:solidFill>
                <a:latin typeface="Arial"/>
                <a:ea typeface="ＭＳ Ｐゴシック" charset="-128"/>
                <a:cs typeface="Arial"/>
              </a:rPr>
              <a:t> Parallel changeover</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US" dirty="0">
                <a:solidFill>
                  <a:srgbClr val="46424D"/>
                </a:solidFill>
                <a:latin typeface="Arial"/>
                <a:ea typeface="ＭＳ Ｐゴシック" charset="-128"/>
                <a:cs typeface="Arial"/>
              </a:rPr>
              <a:t> Phased changeover</a:t>
            </a:r>
          </a:p>
          <a:p>
            <a:pPr lvl="1" algn="l" defTabSz="457200" rtl="0" fontAlgn="base">
              <a:lnSpc>
                <a:spcPct val="100000"/>
              </a:lnSpc>
              <a:spcBef>
                <a:spcPts val="600"/>
              </a:spcBef>
              <a:spcAft>
                <a:spcPts val="600"/>
              </a:spcAft>
              <a:buClrTx/>
              <a:buFont typeface="Wingdings" panose="05000000000000000000" pitchFamily="2" charset="2"/>
              <a:buChar char="q"/>
              <a:defRPr/>
            </a:pPr>
            <a:r>
              <a:rPr lang="en-US" dirty="0">
                <a:solidFill>
                  <a:srgbClr val="46424D"/>
                </a:solidFill>
                <a:latin typeface="Arial"/>
                <a:ea typeface="ＭＳ Ｐゴシック" charset="-128"/>
                <a:cs typeface="Arial"/>
              </a:rPr>
              <a:t> Abrupt changeover</a:t>
            </a:r>
          </a:p>
          <a:p>
            <a:pPr lvl="2" algn="l" defTabSz="457200" rtl="0" fontAlgn="base">
              <a:lnSpc>
                <a:spcPct val="100000"/>
              </a:lnSpc>
              <a:spcBef>
                <a:spcPts val="600"/>
              </a:spcBef>
              <a:spcAft>
                <a:spcPts val="600"/>
              </a:spcAft>
              <a:buClrTx/>
              <a:buFont typeface="Wingdings" panose="05000000000000000000" pitchFamily="2" charset="2"/>
              <a:buChar char="§"/>
              <a:defRPr/>
            </a:pPr>
            <a:endParaRPr lang="en-US" sz="1600" dirty="0">
              <a:solidFill>
                <a:srgbClr val="46424D"/>
              </a:solidFill>
              <a:latin typeface="Arial"/>
              <a:ea typeface="ＭＳ Ｐゴシック" charset="-128"/>
              <a:cs typeface="Arial"/>
            </a:endParaRPr>
          </a:p>
          <a:p>
            <a:pPr lvl="1" algn="l" defTabSz="457200" rtl="0" fontAlgn="base">
              <a:lnSpc>
                <a:spcPct val="100000"/>
              </a:lnSpc>
              <a:spcBef>
                <a:spcPts val="600"/>
              </a:spcBef>
              <a:spcAft>
                <a:spcPts val="600"/>
              </a:spcAft>
              <a:buClrTx/>
              <a:buFont typeface="Wingdings" panose="05000000000000000000" pitchFamily="2" charset="2"/>
              <a:buChar char="§"/>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9</a:t>
            </a:fld>
            <a:endParaRPr lang="ar-SY"/>
          </a:p>
        </p:txBody>
      </p:sp>
    </p:spTree>
    <p:extLst>
      <p:ext uri="{BB962C8B-B14F-4D97-AF65-F5344CB8AC3E}">
        <p14:creationId xmlns:p14="http://schemas.microsoft.com/office/powerpoint/2010/main" val="3231913001"/>
      </p:ext>
    </p:extLst>
  </p:cSld>
  <p:clrMapOvr>
    <a:masterClrMapping/>
  </p:clrMapOvr>
</p:sld>
</file>

<file path=ppt/theme/theme1.xml><?xml version="1.0" encoding="utf-8"?>
<a:theme xmlns:a="http://schemas.openxmlformats.org/drawingml/2006/main" name="أثر رجعي">
  <a:themeElements>
    <a:clrScheme name="أثر رجعي">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أثر رجعي">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1708</TotalTime>
  <Words>3760</Words>
  <Application>Microsoft Office PowerPoint</Application>
  <PresentationFormat>شاشة عريضة</PresentationFormat>
  <Paragraphs>384</Paragraphs>
  <Slides>32</Slides>
  <Notes>27</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32</vt:i4>
      </vt:variant>
    </vt:vector>
  </HeadingPairs>
  <TitlesOfParts>
    <vt:vector size="40" baseType="lpstr">
      <vt:lpstr>ＭＳ Ｐゴシック</vt:lpstr>
      <vt:lpstr>Arial</vt:lpstr>
      <vt:lpstr>Calibri</vt:lpstr>
      <vt:lpstr>Calibri Light</vt:lpstr>
      <vt:lpstr>Georgia</vt:lpstr>
      <vt:lpstr>Times New Roman</vt:lpstr>
      <vt:lpstr>Wingdings</vt:lpstr>
      <vt:lpstr>أثر رجعي</vt:lpstr>
      <vt:lpstr>Business Application Development Process (cont’d)</vt:lpstr>
      <vt:lpstr>Course Topics</vt:lpstr>
      <vt:lpstr>Today’s Topics</vt:lpstr>
      <vt:lpstr>Acknowledgment</vt:lpstr>
      <vt:lpstr>Introduction</vt:lpstr>
      <vt:lpstr>Introduction</vt:lpstr>
      <vt:lpstr>What is System Changeover</vt:lpstr>
      <vt:lpstr>Considerations of System Changeover</vt:lpstr>
      <vt:lpstr>System Changeover Techniques </vt:lpstr>
      <vt:lpstr>Parallel Changeover</vt:lpstr>
      <vt:lpstr>Parallel Changeover</vt:lpstr>
      <vt:lpstr>Phased Changeover</vt:lpstr>
      <vt:lpstr>Phased Changeover</vt:lpstr>
      <vt:lpstr>Abrupt Changeover</vt:lpstr>
      <vt:lpstr>Abrupt Changeover</vt:lpstr>
      <vt:lpstr>Which Changeover is Appropriate?</vt:lpstr>
      <vt:lpstr>Changeover Case Studies</vt:lpstr>
      <vt:lpstr>Changeover Case Studies</vt:lpstr>
      <vt:lpstr>Changeover Case Studies</vt:lpstr>
      <vt:lpstr>Post-Implementation Review</vt:lpstr>
      <vt:lpstr>How/Who to Conduct the Review?</vt:lpstr>
      <vt:lpstr>When Shall We Conduct the Review?</vt:lpstr>
      <vt:lpstr>Risks of Application Development</vt:lpstr>
      <vt:lpstr>Risks of Application Development</vt:lpstr>
      <vt:lpstr>Risks of Application Development</vt:lpstr>
      <vt:lpstr>Risks of Application Development</vt:lpstr>
      <vt:lpstr>Risks of Application Development</vt:lpstr>
      <vt:lpstr>Roles of IS Auditor in SDLC</vt:lpstr>
      <vt:lpstr>Roles of IS Auditor in SDLC</vt:lpstr>
      <vt:lpstr>Roles of IS Auditor in SDLC</vt:lpstr>
      <vt:lpstr>Roles of IS Auditor in SDLC</vt:lpstr>
      <vt:lpstr>Roles of IS Auditor in SDLC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Dependencies and Normalization for Relational Databases</dc:title>
  <dc:creator>Eng.Abdo</dc:creator>
  <cp:lastModifiedBy>abdo</cp:lastModifiedBy>
  <cp:revision>595</cp:revision>
  <dcterms:created xsi:type="dcterms:W3CDTF">2022-09-04T10:38:40Z</dcterms:created>
  <dcterms:modified xsi:type="dcterms:W3CDTF">2024-11-14T07:22:54Z</dcterms:modified>
</cp:coreProperties>
</file>