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37" r:id="rId1"/>
  </p:sldMasterIdLst>
  <p:notesMasterIdLst>
    <p:notesMasterId r:id="rId28"/>
  </p:notesMasterIdLst>
  <p:sldIdLst>
    <p:sldId id="256" r:id="rId2"/>
    <p:sldId id="258" r:id="rId3"/>
    <p:sldId id="336"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6" r:id="rId25"/>
    <p:sldId id="475" r:id="rId26"/>
    <p:sldId id="477" r:id="rId27"/>
  </p:sldIdLst>
  <p:sldSz cx="12192000" cy="6858000"/>
  <p:notesSz cx="6858000" cy="9144000"/>
  <p:defaultTextStyle>
    <a:defPPr>
      <a:defRPr lang="en-US"/>
    </a:defPPr>
    <a:lvl1pPr marL="0" algn="l" defTabSz="979332" rtl="0" eaLnBrk="1" latinLnBrk="0" hangingPunct="1">
      <a:defRPr sz="1900" kern="1200">
        <a:solidFill>
          <a:schemeClr val="tx1"/>
        </a:solidFill>
        <a:latin typeface="+mn-lt"/>
        <a:ea typeface="+mn-ea"/>
        <a:cs typeface="+mn-cs"/>
      </a:defRPr>
    </a:lvl1pPr>
    <a:lvl2pPr marL="489665" algn="l" defTabSz="979332" rtl="0" eaLnBrk="1" latinLnBrk="0" hangingPunct="1">
      <a:defRPr sz="1900" kern="1200">
        <a:solidFill>
          <a:schemeClr val="tx1"/>
        </a:solidFill>
        <a:latin typeface="+mn-lt"/>
        <a:ea typeface="+mn-ea"/>
        <a:cs typeface="+mn-cs"/>
      </a:defRPr>
    </a:lvl2pPr>
    <a:lvl3pPr marL="979332" algn="l" defTabSz="979332" rtl="0" eaLnBrk="1" latinLnBrk="0" hangingPunct="1">
      <a:defRPr sz="1900" kern="1200">
        <a:solidFill>
          <a:schemeClr val="tx1"/>
        </a:solidFill>
        <a:latin typeface="+mn-lt"/>
        <a:ea typeface="+mn-ea"/>
        <a:cs typeface="+mn-cs"/>
      </a:defRPr>
    </a:lvl3pPr>
    <a:lvl4pPr marL="1469001" algn="l" defTabSz="979332" rtl="0" eaLnBrk="1" latinLnBrk="0" hangingPunct="1">
      <a:defRPr sz="1900" kern="1200">
        <a:solidFill>
          <a:schemeClr val="tx1"/>
        </a:solidFill>
        <a:latin typeface="+mn-lt"/>
        <a:ea typeface="+mn-ea"/>
        <a:cs typeface="+mn-cs"/>
      </a:defRPr>
    </a:lvl4pPr>
    <a:lvl5pPr marL="1958669" algn="l" defTabSz="979332" rtl="0" eaLnBrk="1" latinLnBrk="0" hangingPunct="1">
      <a:defRPr sz="1900" kern="1200">
        <a:solidFill>
          <a:schemeClr val="tx1"/>
        </a:solidFill>
        <a:latin typeface="+mn-lt"/>
        <a:ea typeface="+mn-ea"/>
        <a:cs typeface="+mn-cs"/>
      </a:defRPr>
    </a:lvl5pPr>
    <a:lvl6pPr marL="2448334" algn="l" defTabSz="979332" rtl="0" eaLnBrk="1" latinLnBrk="0" hangingPunct="1">
      <a:defRPr sz="1900" kern="1200">
        <a:solidFill>
          <a:schemeClr val="tx1"/>
        </a:solidFill>
        <a:latin typeface="+mn-lt"/>
        <a:ea typeface="+mn-ea"/>
        <a:cs typeface="+mn-cs"/>
      </a:defRPr>
    </a:lvl6pPr>
    <a:lvl7pPr marL="2938001" algn="l" defTabSz="979332" rtl="0" eaLnBrk="1" latinLnBrk="0" hangingPunct="1">
      <a:defRPr sz="1900" kern="1200">
        <a:solidFill>
          <a:schemeClr val="tx1"/>
        </a:solidFill>
        <a:latin typeface="+mn-lt"/>
        <a:ea typeface="+mn-ea"/>
        <a:cs typeface="+mn-cs"/>
      </a:defRPr>
    </a:lvl7pPr>
    <a:lvl8pPr marL="3427670" algn="l" defTabSz="979332" rtl="0" eaLnBrk="1" latinLnBrk="0" hangingPunct="1">
      <a:defRPr sz="1900" kern="1200">
        <a:solidFill>
          <a:schemeClr val="tx1"/>
        </a:solidFill>
        <a:latin typeface="+mn-lt"/>
        <a:ea typeface="+mn-ea"/>
        <a:cs typeface="+mn-cs"/>
      </a:defRPr>
    </a:lvl8pPr>
    <a:lvl9pPr marL="3917337" algn="l" defTabSz="979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1927" autoAdjust="0"/>
  </p:normalViewPr>
  <p:slideViewPr>
    <p:cSldViewPr>
      <p:cViewPr varScale="1">
        <p:scale>
          <a:sx n="43" d="100"/>
          <a:sy n="43" d="100"/>
        </p:scale>
        <p:origin x="72" y="276"/>
      </p:cViewPr>
      <p:guideLst>
        <p:guide orient="horz" pos="2160"/>
        <p:guide pos="3840"/>
      </p:guideLst>
    </p:cSldViewPr>
  </p:slideViewPr>
  <p:outlineViewPr>
    <p:cViewPr>
      <p:scale>
        <a:sx n="33" d="100"/>
        <a:sy n="33" d="100"/>
      </p:scale>
      <p:origin x="0" y="-1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CC384-DB1E-4F90-AC4C-D2E4A4FE40D2}" type="datetimeFigureOut">
              <a:rPr lang="en-US" smtClean="0"/>
              <a:t>12/17/2025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D3164-52AF-42EC-B31A-33C0E40F8ED9}" type="slidenum">
              <a:rPr lang="en-US" smtClean="0"/>
              <a:t>‹#›</a:t>
            </a:fld>
            <a:endParaRPr lang="en-US"/>
          </a:p>
        </p:txBody>
      </p:sp>
    </p:spTree>
    <p:extLst>
      <p:ext uri="{BB962C8B-B14F-4D97-AF65-F5344CB8AC3E}">
        <p14:creationId xmlns:p14="http://schemas.microsoft.com/office/powerpoint/2010/main" val="280153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3164-52AF-42EC-B31A-33C0E40F8ED9}" type="slidenum">
              <a:rPr lang="en-US" smtClean="0"/>
              <a:t>1</a:t>
            </a:fld>
            <a:endParaRPr lang="en-US"/>
          </a:p>
        </p:txBody>
      </p:sp>
    </p:spTree>
    <p:extLst>
      <p:ext uri="{BB962C8B-B14F-4D97-AF65-F5344CB8AC3E}">
        <p14:creationId xmlns:p14="http://schemas.microsoft.com/office/powerpoint/2010/main" val="355996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D3A3A-284C-EE54-6871-9B452C76A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4B25E-C175-0CA2-1E06-7E79FF0DB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EFB88-84FD-4497-758F-C357240D70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E3A2A7-98A1-09B3-1D05-CFB23501649F}"/>
              </a:ext>
            </a:extLst>
          </p:cNvPr>
          <p:cNvSpPr>
            <a:spLocks noGrp="1"/>
          </p:cNvSpPr>
          <p:nvPr>
            <p:ph type="sldNum" sz="quarter" idx="10"/>
          </p:nvPr>
        </p:nvSpPr>
        <p:spPr/>
        <p:txBody>
          <a:bodyPr/>
          <a:lstStyle/>
          <a:p>
            <a:fld id="{58AD3164-52AF-42EC-B31A-33C0E40F8ED9}" type="slidenum">
              <a:rPr lang="en-US" smtClean="0"/>
              <a:t>10</a:t>
            </a:fld>
            <a:endParaRPr lang="en-US"/>
          </a:p>
        </p:txBody>
      </p:sp>
    </p:spTree>
    <p:extLst>
      <p:ext uri="{BB962C8B-B14F-4D97-AF65-F5344CB8AC3E}">
        <p14:creationId xmlns:p14="http://schemas.microsoft.com/office/powerpoint/2010/main" val="131934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AF137-2BCE-96A1-1AE6-4227CA52E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D99B9-101D-1949-E6BE-D27313B4C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27860-6CD6-2ACD-5D7B-BCFB10848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B13E64-C547-820D-8EBC-0438EE5E39FF}"/>
              </a:ext>
            </a:extLst>
          </p:cNvPr>
          <p:cNvSpPr>
            <a:spLocks noGrp="1"/>
          </p:cNvSpPr>
          <p:nvPr>
            <p:ph type="sldNum" sz="quarter" idx="10"/>
          </p:nvPr>
        </p:nvSpPr>
        <p:spPr/>
        <p:txBody>
          <a:bodyPr/>
          <a:lstStyle/>
          <a:p>
            <a:fld id="{58AD3164-52AF-42EC-B31A-33C0E40F8ED9}" type="slidenum">
              <a:rPr lang="en-US" smtClean="0"/>
              <a:t>11</a:t>
            </a:fld>
            <a:endParaRPr lang="en-US"/>
          </a:p>
        </p:txBody>
      </p:sp>
    </p:spTree>
    <p:extLst>
      <p:ext uri="{BB962C8B-B14F-4D97-AF65-F5344CB8AC3E}">
        <p14:creationId xmlns:p14="http://schemas.microsoft.com/office/powerpoint/2010/main" val="166097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BDF7E-F491-906E-2DBD-087090894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E9EEC-ECFE-2361-C692-F54D29503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E08EE-179E-8F87-8096-C5BAC1697F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E7FCCE-3979-2BB0-D2D7-B8F48D53F66C}"/>
              </a:ext>
            </a:extLst>
          </p:cNvPr>
          <p:cNvSpPr>
            <a:spLocks noGrp="1"/>
          </p:cNvSpPr>
          <p:nvPr>
            <p:ph type="sldNum" sz="quarter" idx="10"/>
          </p:nvPr>
        </p:nvSpPr>
        <p:spPr/>
        <p:txBody>
          <a:bodyPr/>
          <a:lstStyle/>
          <a:p>
            <a:fld id="{58AD3164-52AF-42EC-B31A-33C0E40F8ED9}" type="slidenum">
              <a:rPr lang="en-US" smtClean="0"/>
              <a:t>12</a:t>
            </a:fld>
            <a:endParaRPr lang="en-US"/>
          </a:p>
        </p:txBody>
      </p:sp>
    </p:spTree>
    <p:extLst>
      <p:ext uri="{BB962C8B-B14F-4D97-AF65-F5344CB8AC3E}">
        <p14:creationId xmlns:p14="http://schemas.microsoft.com/office/powerpoint/2010/main" val="118465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89E82-5479-F9E9-94CF-333430578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69832-9AAA-AD23-B9BB-D5DA30DC6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99CC6-CE63-A2E0-1639-A3AB214FD8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453F75-5F55-B645-6725-FC9012555502}"/>
              </a:ext>
            </a:extLst>
          </p:cNvPr>
          <p:cNvSpPr>
            <a:spLocks noGrp="1"/>
          </p:cNvSpPr>
          <p:nvPr>
            <p:ph type="sldNum" sz="quarter" idx="10"/>
          </p:nvPr>
        </p:nvSpPr>
        <p:spPr/>
        <p:txBody>
          <a:bodyPr/>
          <a:lstStyle/>
          <a:p>
            <a:fld id="{58AD3164-52AF-42EC-B31A-33C0E40F8ED9}" type="slidenum">
              <a:rPr lang="en-US" smtClean="0"/>
              <a:t>13</a:t>
            </a:fld>
            <a:endParaRPr lang="en-US"/>
          </a:p>
        </p:txBody>
      </p:sp>
    </p:spTree>
    <p:extLst>
      <p:ext uri="{BB962C8B-B14F-4D97-AF65-F5344CB8AC3E}">
        <p14:creationId xmlns:p14="http://schemas.microsoft.com/office/powerpoint/2010/main" val="2271301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8F029-E46E-1F25-1A4A-22202B2D6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61821-8196-4A3B-25EB-CBDF0C9AC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79389-43EE-16FF-3055-BE91B140B0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76222F-E6CD-4545-C78D-A0EFDF43756F}"/>
              </a:ext>
            </a:extLst>
          </p:cNvPr>
          <p:cNvSpPr>
            <a:spLocks noGrp="1"/>
          </p:cNvSpPr>
          <p:nvPr>
            <p:ph type="sldNum" sz="quarter" idx="10"/>
          </p:nvPr>
        </p:nvSpPr>
        <p:spPr/>
        <p:txBody>
          <a:bodyPr/>
          <a:lstStyle/>
          <a:p>
            <a:fld id="{58AD3164-52AF-42EC-B31A-33C0E40F8ED9}" type="slidenum">
              <a:rPr lang="en-US" smtClean="0"/>
              <a:t>14</a:t>
            </a:fld>
            <a:endParaRPr lang="en-US"/>
          </a:p>
        </p:txBody>
      </p:sp>
    </p:spTree>
    <p:extLst>
      <p:ext uri="{BB962C8B-B14F-4D97-AF65-F5344CB8AC3E}">
        <p14:creationId xmlns:p14="http://schemas.microsoft.com/office/powerpoint/2010/main" val="178824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DBA8E-E7D3-E480-D7A7-7C4F3BD67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3BBC1-2E8E-29F2-A926-4FD648050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27C62-352D-23A0-6412-41D0970538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DBC7BE-B859-56F4-9CE5-16057A3C3551}"/>
              </a:ext>
            </a:extLst>
          </p:cNvPr>
          <p:cNvSpPr>
            <a:spLocks noGrp="1"/>
          </p:cNvSpPr>
          <p:nvPr>
            <p:ph type="sldNum" sz="quarter" idx="10"/>
          </p:nvPr>
        </p:nvSpPr>
        <p:spPr/>
        <p:txBody>
          <a:bodyPr/>
          <a:lstStyle/>
          <a:p>
            <a:fld id="{58AD3164-52AF-42EC-B31A-33C0E40F8ED9}" type="slidenum">
              <a:rPr lang="en-US" smtClean="0"/>
              <a:t>15</a:t>
            </a:fld>
            <a:endParaRPr lang="en-US"/>
          </a:p>
        </p:txBody>
      </p:sp>
    </p:spTree>
    <p:extLst>
      <p:ext uri="{BB962C8B-B14F-4D97-AF65-F5344CB8AC3E}">
        <p14:creationId xmlns:p14="http://schemas.microsoft.com/office/powerpoint/2010/main" val="117491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80890-6EB1-4E5E-D580-0D755F2DF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1076E-8415-718C-09A8-004C5ED6C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AD68B-CE34-2A95-353E-156AE0E083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D99640-C8CB-EBCC-A358-1F3A218ED485}"/>
              </a:ext>
            </a:extLst>
          </p:cNvPr>
          <p:cNvSpPr>
            <a:spLocks noGrp="1"/>
          </p:cNvSpPr>
          <p:nvPr>
            <p:ph type="sldNum" sz="quarter" idx="10"/>
          </p:nvPr>
        </p:nvSpPr>
        <p:spPr/>
        <p:txBody>
          <a:bodyPr/>
          <a:lstStyle/>
          <a:p>
            <a:fld id="{58AD3164-52AF-42EC-B31A-33C0E40F8ED9}" type="slidenum">
              <a:rPr lang="en-US" smtClean="0"/>
              <a:t>16</a:t>
            </a:fld>
            <a:endParaRPr lang="en-US"/>
          </a:p>
        </p:txBody>
      </p:sp>
    </p:spTree>
    <p:extLst>
      <p:ext uri="{BB962C8B-B14F-4D97-AF65-F5344CB8AC3E}">
        <p14:creationId xmlns:p14="http://schemas.microsoft.com/office/powerpoint/2010/main" val="310977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30D0-D325-B6E5-D99E-FB214CEF7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AF19B-E56C-D4F2-D299-BFBFC5303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60847-8DB7-D1DB-DD2B-EC0F98A7EF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AC986-70D9-0FDB-D2D9-95E205D90BF6}"/>
              </a:ext>
            </a:extLst>
          </p:cNvPr>
          <p:cNvSpPr>
            <a:spLocks noGrp="1"/>
          </p:cNvSpPr>
          <p:nvPr>
            <p:ph type="sldNum" sz="quarter" idx="10"/>
          </p:nvPr>
        </p:nvSpPr>
        <p:spPr/>
        <p:txBody>
          <a:bodyPr/>
          <a:lstStyle/>
          <a:p>
            <a:fld id="{58AD3164-52AF-42EC-B31A-33C0E40F8ED9}" type="slidenum">
              <a:rPr lang="en-US" smtClean="0"/>
              <a:t>17</a:t>
            </a:fld>
            <a:endParaRPr lang="en-US"/>
          </a:p>
        </p:txBody>
      </p:sp>
    </p:spTree>
    <p:extLst>
      <p:ext uri="{BB962C8B-B14F-4D97-AF65-F5344CB8AC3E}">
        <p14:creationId xmlns:p14="http://schemas.microsoft.com/office/powerpoint/2010/main" val="396986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9CB06-F14B-246D-FCE5-58FEBD19F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F271B-ADBA-20F5-1C88-5925B450C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EAD14-1F01-E02F-BDD7-91CCC3A70A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2AA005-EBE0-3CA8-96D4-AE84B106CBD6}"/>
              </a:ext>
            </a:extLst>
          </p:cNvPr>
          <p:cNvSpPr>
            <a:spLocks noGrp="1"/>
          </p:cNvSpPr>
          <p:nvPr>
            <p:ph type="sldNum" sz="quarter" idx="10"/>
          </p:nvPr>
        </p:nvSpPr>
        <p:spPr/>
        <p:txBody>
          <a:bodyPr/>
          <a:lstStyle/>
          <a:p>
            <a:fld id="{58AD3164-52AF-42EC-B31A-33C0E40F8ED9}" type="slidenum">
              <a:rPr lang="en-US" smtClean="0"/>
              <a:t>18</a:t>
            </a:fld>
            <a:endParaRPr lang="en-US"/>
          </a:p>
        </p:txBody>
      </p:sp>
    </p:spTree>
    <p:extLst>
      <p:ext uri="{BB962C8B-B14F-4D97-AF65-F5344CB8AC3E}">
        <p14:creationId xmlns:p14="http://schemas.microsoft.com/office/powerpoint/2010/main" val="224104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8684-BC37-35C8-76D6-EA594E3B5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73A2A-541E-8E39-C64C-A98E6B225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CB7F1-7D5B-3E88-78EF-F76E44A690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E9F059-7B4B-77B2-17A0-F71AE2F42733}"/>
              </a:ext>
            </a:extLst>
          </p:cNvPr>
          <p:cNvSpPr>
            <a:spLocks noGrp="1"/>
          </p:cNvSpPr>
          <p:nvPr>
            <p:ph type="sldNum" sz="quarter" idx="10"/>
          </p:nvPr>
        </p:nvSpPr>
        <p:spPr/>
        <p:txBody>
          <a:bodyPr/>
          <a:lstStyle/>
          <a:p>
            <a:fld id="{58AD3164-52AF-42EC-B31A-33C0E40F8ED9}" type="slidenum">
              <a:rPr lang="en-US" smtClean="0"/>
              <a:t>19</a:t>
            </a:fld>
            <a:endParaRPr lang="en-US"/>
          </a:p>
        </p:txBody>
      </p:sp>
    </p:spTree>
    <p:extLst>
      <p:ext uri="{BB962C8B-B14F-4D97-AF65-F5344CB8AC3E}">
        <p14:creationId xmlns:p14="http://schemas.microsoft.com/office/powerpoint/2010/main" val="260272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AD3164-52AF-42EC-B31A-33C0E40F8ED9}" type="slidenum">
              <a:rPr lang="en-US" smtClean="0"/>
              <a:t>2</a:t>
            </a:fld>
            <a:endParaRPr lang="en-US"/>
          </a:p>
        </p:txBody>
      </p:sp>
    </p:spTree>
    <p:extLst>
      <p:ext uri="{BB962C8B-B14F-4D97-AF65-F5344CB8AC3E}">
        <p14:creationId xmlns:p14="http://schemas.microsoft.com/office/powerpoint/2010/main" val="1793089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23890-BEFC-E03D-9F03-CF003B6E9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D072F-A563-66D9-87AE-6C51D1806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23575-D8C5-DC6C-F9C8-1151FA45D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E11A10-0B4F-6F15-DBF6-A537CC851009}"/>
              </a:ext>
            </a:extLst>
          </p:cNvPr>
          <p:cNvSpPr>
            <a:spLocks noGrp="1"/>
          </p:cNvSpPr>
          <p:nvPr>
            <p:ph type="sldNum" sz="quarter" idx="10"/>
          </p:nvPr>
        </p:nvSpPr>
        <p:spPr/>
        <p:txBody>
          <a:bodyPr/>
          <a:lstStyle/>
          <a:p>
            <a:fld id="{58AD3164-52AF-42EC-B31A-33C0E40F8ED9}" type="slidenum">
              <a:rPr lang="en-US" smtClean="0"/>
              <a:t>20</a:t>
            </a:fld>
            <a:endParaRPr lang="en-US"/>
          </a:p>
        </p:txBody>
      </p:sp>
    </p:spTree>
    <p:extLst>
      <p:ext uri="{BB962C8B-B14F-4D97-AF65-F5344CB8AC3E}">
        <p14:creationId xmlns:p14="http://schemas.microsoft.com/office/powerpoint/2010/main" val="287684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630F5-225C-CD43-5378-53C068E77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8F36D-C540-1C73-1C51-366A731A4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EC33F-9195-BAF2-8D3D-2B6809084C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E7F3ED-C150-BFEC-5A95-6A9755FC6C5B}"/>
              </a:ext>
            </a:extLst>
          </p:cNvPr>
          <p:cNvSpPr>
            <a:spLocks noGrp="1"/>
          </p:cNvSpPr>
          <p:nvPr>
            <p:ph type="sldNum" sz="quarter" idx="10"/>
          </p:nvPr>
        </p:nvSpPr>
        <p:spPr/>
        <p:txBody>
          <a:bodyPr/>
          <a:lstStyle/>
          <a:p>
            <a:fld id="{58AD3164-52AF-42EC-B31A-33C0E40F8ED9}" type="slidenum">
              <a:rPr lang="en-US" smtClean="0"/>
              <a:t>21</a:t>
            </a:fld>
            <a:endParaRPr lang="en-US"/>
          </a:p>
        </p:txBody>
      </p:sp>
    </p:spTree>
    <p:extLst>
      <p:ext uri="{BB962C8B-B14F-4D97-AF65-F5344CB8AC3E}">
        <p14:creationId xmlns:p14="http://schemas.microsoft.com/office/powerpoint/2010/main" val="1693440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E9A35-0CA0-3484-A614-0BD31C10A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73F51-EA70-11BB-9E00-8C13936EF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8212E-7654-1CDA-6034-575CE2F99B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589ACE-6241-0532-BEE3-5DCECA2006D0}"/>
              </a:ext>
            </a:extLst>
          </p:cNvPr>
          <p:cNvSpPr>
            <a:spLocks noGrp="1"/>
          </p:cNvSpPr>
          <p:nvPr>
            <p:ph type="sldNum" sz="quarter" idx="10"/>
          </p:nvPr>
        </p:nvSpPr>
        <p:spPr/>
        <p:txBody>
          <a:bodyPr/>
          <a:lstStyle/>
          <a:p>
            <a:fld id="{58AD3164-52AF-42EC-B31A-33C0E40F8ED9}" type="slidenum">
              <a:rPr lang="en-US" smtClean="0"/>
              <a:t>22</a:t>
            </a:fld>
            <a:endParaRPr lang="en-US"/>
          </a:p>
        </p:txBody>
      </p:sp>
    </p:spTree>
    <p:extLst>
      <p:ext uri="{BB962C8B-B14F-4D97-AF65-F5344CB8AC3E}">
        <p14:creationId xmlns:p14="http://schemas.microsoft.com/office/powerpoint/2010/main" val="1060150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84285-7FCF-0E55-9576-1ECAB3C02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ED864-4AA8-CD82-3473-DFA1EA4E7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72C2C-51C9-5102-C62D-0512B4E6C3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3FC59D-4E6D-4000-CDF3-AEB8DC776C4A}"/>
              </a:ext>
            </a:extLst>
          </p:cNvPr>
          <p:cNvSpPr>
            <a:spLocks noGrp="1"/>
          </p:cNvSpPr>
          <p:nvPr>
            <p:ph type="sldNum" sz="quarter" idx="10"/>
          </p:nvPr>
        </p:nvSpPr>
        <p:spPr/>
        <p:txBody>
          <a:bodyPr/>
          <a:lstStyle/>
          <a:p>
            <a:fld id="{58AD3164-52AF-42EC-B31A-33C0E40F8ED9}" type="slidenum">
              <a:rPr lang="en-US" smtClean="0"/>
              <a:t>23</a:t>
            </a:fld>
            <a:endParaRPr lang="en-US"/>
          </a:p>
        </p:txBody>
      </p:sp>
    </p:spTree>
    <p:extLst>
      <p:ext uri="{BB962C8B-B14F-4D97-AF65-F5344CB8AC3E}">
        <p14:creationId xmlns:p14="http://schemas.microsoft.com/office/powerpoint/2010/main" val="192859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2987C-6DA3-7769-B36A-7EF8C14A5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39D8D-E1B3-C72C-F1EF-758F6BE0D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AE177-D665-C064-01FE-FB0A73E964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7960A0-5A84-5D46-A065-C1CD460A61F4}"/>
              </a:ext>
            </a:extLst>
          </p:cNvPr>
          <p:cNvSpPr>
            <a:spLocks noGrp="1"/>
          </p:cNvSpPr>
          <p:nvPr>
            <p:ph type="sldNum" sz="quarter" idx="10"/>
          </p:nvPr>
        </p:nvSpPr>
        <p:spPr/>
        <p:txBody>
          <a:bodyPr/>
          <a:lstStyle/>
          <a:p>
            <a:fld id="{58AD3164-52AF-42EC-B31A-33C0E40F8ED9}" type="slidenum">
              <a:rPr lang="en-US" smtClean="0"/>
              <a:t>24</a:t>
            </a:fld>
            <a:endParaRPr lang="en-US"/>
          </a:p>
        </p:txBody>
      </p:sp>
    </p:spTree>
    <p:extLst>
      <p:ext uri="{BB962C8B-B14F-4D97-AF65-F5344CB8AC3E}">
        <p14:creationId xmlns:p14="http://schemas.microsoft.com/office/powerpoint/2010/main" val="417187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5246F-EB29-37B1-EE7F-32B3D439A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7124D-AAEC-1CDE-5B33-C38858536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4C9A0-5B65-2523-1821-4880EC3D39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007BD8-441C-C5AA-14E1-F13724FDE828}"/>
              </a:ext>
            </a:extLst>
          </p:cNvPr>
          <p:cNvSpPr>
            <a:spLocks noGrp="1"/>
          </p:cNvSpPr>
          <p:nvPr>
            <p:ph type="sldNum" sz="quarter" idx="10"/>
          </p:nvPr>
        </p:nvSpPr>
        <p:spPr/>
        <p:txBody>
          <a:bodyPr/>
          <a:lstStyle/>
          <a:p>
            <a:fld id="{58AD3164-52AF-42EC-B31A-33C0E40F8ED9}" type="slidenum">
              <a:rPr lang="en-US" smtClean="0"/>
              <a:t>25</a:t>
            </a:fld>
            <a:endParaRPr lang="en-US"/>
          </a:p>
        </p:txBody>
      </p:sp>
    </p:spTree>
    <p:extLst>
      <p:ext uri="{BB962C8B-B14F-4D97-AF65-F5344CB8AC3E}">
        <p14:creationId xmlns:p14="http://schemas.microsoft.com/office/powerpoint/2010/main" val="3735319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E724F-9FEC-B35F-5948-B49E743AD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0AE37-8687-B4C5-169A-9040C97CC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846E7-9D7C-C778-4D2D-65E4B83D8A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4B7768-B725-F6CD-A407-DE2350FE94E8}"/>
              </a:ext>
            </a:extLst>
          </p:cNvPr>
          <p:cNvSpPr>
            <a:spLocks noGrp="1"/>
          </p:cNvSpPr>
          <p:nvPr>
            <p:ph type="sldNum" sz="quarter" idx="10"/>
          </p:nvPr>
        </p:nvSpPr>
        <p:spPr/>
        <p:txBody>
          <a:bodyPr/>
          <a:lstStyle/>
          <a:p>
            <a:fld id="{58AD3164-52AF-42EC-B31A-33C0E40F8ED9}" type="slidenum">
              <a:rPr lang="en-US" smtClean="0"/>
              <a:t>26</a:t>
            </a:fld>
            <a:endParaRPr lang="en-US"/>
          </a:p>
        </p:txBody>
      </p:sp>
    </p:spTree>
    <p:extLst>
      <p:ext uri="{BB962C8B-B14F-4D97-AF65-F5344CB8AC3E}">
        <p14:creationId xmlns:p14="http://schemas.microsoft.com/office/powerpoint/2010/main" val="382034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3164-52AF-42EC-B31A-33C0E40F8ED9}" type="slidenum">
              <a:rPr lang="en-US" smtClean="0"/>
              <a:t>3</a:t>
            </a:fld>
            <a:endParaRPr lang="en-US"/>
          </a:p>
        </p:txBody>
      </p:sp>
    </p:spTree>
    <p:extLst>
      <p:ext uri="{BB962C8B-B14F-4D97-AF65-F5344CB8AC3E}">
        <p14:creationId xmlns:p14="http://schemas.microsoft.com/office/powerpoint/2010/main" val="302325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0002-B477-20D7-FF2F-5666D1DB1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F6788-FA66-2D6D-5B56-880A4543F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7A140-B311-63C2-32F5-F54451943A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28AEF1-38D5-F448-8074-A0489577D0E0}"/>
              </a:ext>
            </a:extLst>
          </p:cNvPr>
          <p:cNvSpPr>
            <a:spLocks noGrp="1"/>
          </p:cNvSpPr>
          <p:nvPr>
            <p:ph type="sldNum" sz="quarter" idx="10"/>
          </p:nvPr>
        </p:nvSpPr>
        <p:spPr/>
        <p:txBody>
          <a:bodyPr/>
          <a:lstStyle/>
          <a:p>
            <a:fld id="{58AD3164-52AF-42EC-B31A-33C0E40F8ED9}" type="slidenum">
              <a:rPr lang="en-US" smtClean="0"/>
              <a:t>4</a:t>
            </a:fld>
            <a:endParaRPr lang="en-US"/>
          </a:p>
        </p:txBody>
      </p:sp>
    </p:spTree>
    <p:extLst>
      <p:ext uri="{BB962C8B-B14F-4D97-AF65-F5344CB8AC3E}">
        <p14:creationId xmlns:p14="http://schemas.microsoft.com/office/powerpoint/2010/main" val="297722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F3F72-E44D-FBBC-856F-A33B53E36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23C7E-5C2C-22C9-4859-A64D7566D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F3992-7384-989D-21A9-84C22AF644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C517C8-ACD1-0DB5-939B-CCEC0E885B97}"/>
              </a:ext>
            </a:extLst>
          </p:cNvPr>
          <p:cNvSpPr>
            <a:spLocks noGrp="1"/>
          </p:cNvSpPr>
          <p:nvPr>
            <p:ph type="sldNum" sz="quarter" idx="10"/>
          </p:nvPr>
        </p:nvSpPr>
        <p:spPr/>
        <p:txBody>
          <a:bodyPr/>
          <a:lstStyle/>
          <a:p>
            <a:fld id="{58AD3164-52AF-42EC-B31A-33C0E40F8ED9}" type="slidenum">
              <a:rPr lang="en-US" smtClean="0"/>
              <a:t>5</a:t>
            </a:fld>
            <a:endParaRPr lang="en-US"/>
          </a:p>
        </p:txBody>
      </p:sp>
    </p:spTree>
    <p:extLst>
      <p:ext uri="{BB962C8B-B14F-4D97-AF65-F5344CB8AC3E}">
        <p14:creationId xmlns:p14="http://schemas.microsoft.com/office/powerpoint/2010/main" val="388556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44415-CBF3-5494-5921-6AF9E5EB4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3F94E-3170-839D-432D-A0BBE0430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EA176-D51D-9A0A-F6ED-4A068B1265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E32C73-E974-407B-98B1-3B801BBAC2F9}"/>
              </a:ext>
            </a:extLst>
          </p:cNvPr>
          <p:cNvSpPr>
            <a:spLocks noGrp="1"/>
          </p:cNvSpPr>
          <p:nvPr>
            <p:ph type="sldNum" sz="quarter" idx="10"/>
          </p:nvPr>
        </p:nvSpPr>
        <p:spPr/>
        <p:txBody>
          <a:bodyPr/>
          <a:lstStyle/>
          <a:p>
            <a:fld id="{58AD3164-52AF-42EC-B31A-33C0E40F8ED9}" type="slidenum">
              <a:rPr lang="en-US" smtClean="0"/>
              <a:t>6</a:t>
            </a:fld>
            <a:endParaRPr lang="en-US"/>
          </a:p>
        </p:txBody>
      </p:sp>
    </p:spTree>
    <p:extLst>
      <p:ext uri="{BB962C8B-B14F-4D97-AF65-F5344CB8AC3E}">
        <p14:creationId xmlns:p14="http://schemas.microsoft.com/office/powerpoint/2010/main" val="359238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42E61-6E12-BDB7-ED63-5B6C3FAF5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B1D28-DFD4-885A-AF4D-99FF270DF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584E7-C4FB-3057-9A49-82CA1A1B7A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E9D757-2390-ED2E-15F6-9DF9440BD89A}"/>
              </a:ext>
            </a:extLst>
          </p:cNvPr>
          <p:cNvSpPr>
            <a:spLocks noGrp="1"/>
          </p:cNvSpPr>
          <p:nvPr>
            <p:ph type="sldNum" sz="quarter" idx="10"/>
          </p:nvPr>
        </p:nvSpPr>
        <p:spPr/>
        <p:txBody>
          <a:bodyPr/>
          <a:lstStyle/>
          <a:p>
            <a:fld id="{58AD3164-52AF-42EC-B31A-33C0E40F8ED9}" type="slidenum">
              <a:rPr lang="en-US" smtClean="0"/>
              <a:t>7</a:t>
            </a:fld>
            <a:endParaRPr lang="en-US"/>
          </a:p>
        </p:txBody>
      </p:sp>
    </p:spTree>
    <p:extLst>
      <p:ext uri="{BB962C8B-B14F-4D97-AF65-F5344CB8AC3E}">
        <p14:creationId xmlns:p14="http://schemas.microsoft.com/office/powerpoint/2010/main" val="338936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C0B9-BF56-EBB1-9D6E-6818A959C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6B4EA-594C-B40F-DB64-A5173C754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DFA0D-A27F-6028-1F32-7D6122E864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E03965-F11F-0D3E-A9CC-C8B16796DC00}"/>
              </a:ext>
            </a:extLst>
          </p:cNvPr>
          <p:cNvSpPr>
            <a:spLocks noGrp="1"/>
          </p:cNvSpPr>
          <p:nvPr>
            <p:ph type="sldNum" sz="quarter" idx="10"/>
          </p:nvPr>
        </p:nvSpPr>
        <p:spPr/>
        <p:txBody>
          <a:bodyPr/>
          <a:lstStyle/>
          <a:p>
            <a:fld id="{58AD3164-52AF-42EC-B31A-33C0E40F8ED9}" type="slidenum">
              <a:rPr lang="en-US" smtClean="0"/>
              <a:t>8</a:t>
            </a:fld>
            <a:endParaRPr lang="en-US"/>
          </a:p>
        </p:txBody>
      </p:sp>
    </p:spTree>
    <p:extLst>
      <p:ext uri="{BB962C8B-B14F-4D97-AF65-F5344CB8AC3E}">
        <p14:creationId xmlns:p14="http://schemas.microsoft.com/office/powerpoint/2010/main" val="270933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C0796-BD65-165E-BB20-DC33D4259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5A816-8BE9-D931-3437-35ACF8ADC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32FC2-6DAD-E5FE-A687-F8B639319B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BE3176-2024-145F-2D13-D539E5292839}"/>
              </a:ext>
            </a:extLst>
          </p:cNvPr>
          <p:cNvSpPr>
            <a:spLocks noGrp="1"/>
          </p:cNvSpPr>
          <p:nvPr>
            <p:ph type="sldNum" sz="quarter" idx="10"/>
          </p:nvPr>
        </p:nvSpPr>
        <p:spPr/>
        <p:txBody>
          <a:bodyPr/>
          <a:lstStyle/>
          <a:p>
            <a:fld id="{58AD3164-52AF-42EC-B31A-33C0E40F8ED9}" type="slidenum">
              <a:rPr lang="en-US" smtClean="0"/>
              <a:t>9</a:t>
            </a:fld>
            <a:endParaRPr lang="en-US"/>
          </a:p>
        </p:txBody>
      </p:sp>
    </p:spTree>
    <p:extLst>
      <p:ext uri="{BB962C8B-B14F-4D97-AF65-F5344CB8AC3E}">
        <p14:creationId xmlns:p14="http://schemas.microsoft.com/office/powerpoint/2010/main" val="421845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7C9573-20EE-4D22-A5AF-890424E6AE80}"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302254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791BF-F4F2-4371-8D6A-319E9608E1EA}"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144947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236E0-4A3F-4916-B76A-F17CFA170D23}"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8858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1E727D-00FB-4410-B578-6271E349D0B8}"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154701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8487F-59C5-40A1-BA5A-8D73553B3B61}"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294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A6F69-367A-4FE7-A9C9-C52D80480C34}"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44048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3ADD3-EF65-4E2F-9587-4596F01BB239}"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60289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DD8FE-03B7-4BEF-9C38-1B037F2A44C8}"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318057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B2C11-AD9C-4C74-99EF-02E380A7D27F}"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169645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9F700-A562-4F1C-A5F9-A32F616DAC1A}" type="datetime1">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154508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20F3E-A06E-4BCA-A1D8-B31BB007448D}" type="datetime1">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326380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80C65-4D49-4E15-9CFC-7246501B60E5}" type="datetime1">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268159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7DB730-647B-42C3-86D4-1873F4411440}" type="datetime1">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3279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B812D-1D0B-4807-99C9-0EC9E7E427C2}" type="datetime1">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129199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70DEE-C005-4C52-92E6-7235BEB0705F}" type="datetime1">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C7A61-ACE8-45A7-AD1A-FCB31593B034}" type="slidenum">
              <a:rPr lang="en-US" smtClean="0"/>
              <a:t>‹#›</a:t>
            </a:fld>
            <a:endParaRPr lang="en-US"/>
          </a:p>
        </p:txBody>
      </p:sp>
    </p:spTree>
    <p:extLst>
      <p:ext uri="{BB962C8B-B14F-4D97-AF65-F5344CB8AC3E}">
        <p14:creationId xmlns:p14="http://schemas.microsoft.com/office/powerpoint/2010/main" val="301069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C7A61-ACE8-45A7-AD1A-FCB31593B034}" type="slidenum">
              <a:rPr lang="en-US" smtClean="0"/>
              <a:t>‹#›</a:t>
            </a:fld>
            <a:endParaRPr lang="en-US"/>
          </a:p>
        </p:txBody>
      </p:sp>
      <p:sp>
        <p:nvSpPr>
          <p:cNvPr id="5" name="Date Placeholder 4"/>
          <p:cNvSpPr>
            <a:spLocks noGrp="1"/>
          </p:cNvSpPr>
          <p:nvPr>
            <p:ph type="dt" sz="half" idx="10"/>
          </p:nvPr>
        </p:nvSpPr>
        <p:spPr/>
        <p:txBody>
          <a:bodyPr/>
          <a:lstStyle/>
          <a:p>
            <a:fld id="{8EAFF087-078D-4CCD-ABE5-17546A470085}" type="datetime1">
              <a:rPr lang="en-US" smtClean="0"/>
              <a:t>12/17/2025</a:t>
            </a:fld>
            <a:endParaRPr lang="en-US"/>
          </a:p>
        </p:txBody>
      </p:sp>
    </p:spTree>
    <p:extLst>
      <p:ext uri="{BB962C8B-B14F-4D97-AF65-F5344CB8AC3E}">
        <p14:creationId xmlns:p14="http://schemas.microsoft.com/office/powerpoint/2010/main" val="323884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68CFBD-7D03-44D4-97E9-7C99E401BF95}" type="datetime1">
              <a:rPr lang="en-US" smtClean="0"/>
              <a:t>12/17/2025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CC7A61-ACE8-45A7-AD1A-FCB31593B034}" type="slidenum">
              <a:rPr lang="en-US" smtClean="0"/>
              <a:t>‹#›</a:t>
            </a:fld>
            <a:endParaRPr lang="en-US"/>
          </a:p>
        </p:txBody>
      </p:sp>
    </p:spTree>
    <p:extLst>
      <p:ext uri="{BB962C8B-B14F-4D97-AF65-F5344CB8AC3E}">
        <p14:creationId xmlns:p14="http://schemas.microsoft.com/office/powerpoint/2010/main" val="237799458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8"/>
          <p:cNvSpPr txBox="1"/>
          <p:nvPr/>
        </p:nvSpPr>
        <p:spPr>
          <a:xfrm>
            <a:off x="574501" y="2631132"/>
            <a:ext cx="9525001" cy="1189546"/>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532" rtl="1">
              <a:spcAft>
                <a:spcPts val="1000"/>
              </a:spcAft>
              <a:defRPr/>
            </a:pPr>
            <a:r>
              <a:rPr lang="ar-SA" sz="4000" b="1" kern="0" dirty="0">
                <a:solidFill>
                  <a:srgbClr val="FF0000"/>
                </a:solidFill>
                <a:latin typeface="Simplified Arabic" pitchFamily="18" charset="-78"/>
                <a:ea typeface="Calibri"/>
                <a:cs typeface="Simplified Arabic" pitchFamily="18" charset="-78"/>
              </a:rPr>
              <a:t>محور التكييف والتبريد والطباعة ثلاثية الأبعاد</a:t>
            </a:r>
            <a:endParaRPr lang="en-US" sz="4000" b="1" kern="0" dirty="0">
              <a:solidFill>
                <a:srgbClr val="FF0000"/>
              </a:solidFill>
              <a:latin typeface="Simplified Arabic" pitchFamily="18" charset="-78"/>
              <a:ea typeface="Calibri"/>
              <a:cs typeface="Simplified Arabic" pitchFamily="18" charset="-78"/>
            </a:endParaRPr>
          </a:p>
          <a:p>
            <a:pPr algn="ctr" defTabSz="914532" rtl="1">
              <a:spcAft>
                <a:spcPts val="1000"/>
              </a:spcAft>
              <a:defRPr/>
            </a:pPr>
            <a:r>
              <a:rPr lang="en-US" sz="4000" b="1" kern="0" dirty="0">
                <a:solidFill>
                  <a:srgbClr val="00B050"/>
                </a:solidFill>
                <a:latin typeface="Simplified Arabic" pitchFamily="18" charset="-78"/>
                <a:ea typeface="Calibri"/>
                <a:cs typeface="Simplified Arabic" pitchFamily="18" charset="-78"/>
              </a:rPr>
              <a:t>Air conditioning refrigeration and 3D printing</a:t>
            </a:r>
            <a:endParaRPr lang="ar-SA" sz="4000" b="1" kern="0" dirty="0">
              <a:solidFill>
                <a:srgbClr val="00B050"/>
              </a:solidFill>
              <a:latin typeface="Simplified Arabic" pitchFamily="18" charset="-78"/>
              <a:ea typeface="Calibri"/>
              <a:cs typeface="Simplified Arabic" pitchFamily="18" charset="-78"/>
            </a:endParaRPr>
          </a:p>
        </p:txBody>
      </p:sp>
      <p:sp>
        <p:nvSpPr>
          <p:cNvPr id="5" name="Text Box 17"/>
          <p:cNvSpPr txBox="1"/>
          <p:nvPr/>
        </p:nvSpPr>
        <p:spPr>
          <a:xfrm>
            <a:off x="5540204" y="158499"/>
            <a:ext cx="3733798" cy="1822701"/>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defTabSz="914532" rtl="1">
              <a:spcAft>
                <a:spcPts val="1000"/>
              </a:spcAft>
              <a:defRPr/>
            </a:pPr>
            <a:r>
              <a:rPr lang="ar-SA" sz="1600" b="1" kern="0" dirty="0">
                <a:solidFill>
                  <a:sysClr val="windowText" lastClr="000000"/>
                </a:solidFill>
                <a:latin typeface="Simplified Arabic" pitchFamily="18" charset="-78"/>
                <a:ea typeface="Calibri"/>
                <a:cs typeface="Simplified Arabic" pitchFamily="18" charset="-78"/>
              </a:rPr>
              <a:t>الجمهوريّة العربيّة السوريّة</a:t>
            </a:r>
          </a:p>
          <a:p>
            <a:pPr algn="r" defTabSz="914532" rtl="1">
              <a:spcAft>
                <a:spcPts val="1000"/>
              </a:spcAft>
              <a:defRPr/>
            </a:pPr>
            <a:r>
              <a:rPr lang="ar-SA" sz="1600" b="1" kern="0" dirty="0">
                <a:solidFill>
                  <a:sysClr val="windowText" lastClr="000000"/>
                </a:solidFill>
                <a:latin typeface="Simplified Arabic" pitchFamily="18" charset="-78"/>
                <a:ea typeface="Calibri"/>
                <a:cs typeface="Simplified Arabic" pitchFamily="18" charset="-78"/>
              </a:rPr>
              <a:t>جامعة </a:t>
            </a:r>
            <a:r>
              <a:rPr lang="ar-KW" sz="1600" b="1" kern="0" dirty="0">
                <a:solidFill>
                  <a:sysClr val="windowText" lastClr="000000"/>
                </a:solidFill>
                <a:latin typeface="Simplified Arabic" pitchFamily="18" charset="-78"/>
                <a:ea typeface="Calibri"/>
                <a:cs typeface="Simplified Arabic" pitchFamily="18" charset="-78"/>
              </a:rPr>
              <a:t>حمص</a:t>
            </a:r>
            <a:endParaRPr lang="en-US" sz="1600" b="1" kern="0" dirty="0">
              <a:solidFill>
                <a:sysClr val="windowText" lastClr="000000"/>
              </a:solidFill>
              <a:latin typeface="Simplified Arabic" pitchFamily="18" charset="-78"/>
              <a:ea typeface="Calibri"/>
              <a:cs typeface="Simplified Arabic" pitchFamily="18" charset="-78"/>
            </a:endParaRPr>
          </a:p>
          <a:p>
            <a:pPr algn="r" defTabSz="914532" rtl="1">
              <a:spcAft>
                <a:spcPts val="1000"/>
              </a:spcAft>
              <a:defRPr/>
            </a:pPr>
            <a:r>
              <a:rPr lang="ar-KW" sz="1600" b="1" kern="0" dirty="0">
                <a:solidFill>
                  <a:sysClr val="windowText" lastClr="000000"/>
                </a:solidFill>
                <a:latin typeface="Simplified Arabic" pitchFamily="18" charset="-78"/>
                <a:ea typeface="Calibri"/>
                <a:cs typeface="Simplified Arabic" pitchFamily="18" charset="-78"/>
              </a:rPr>
              <a:t>الكلية التطبيقية</a:t>
            </a:r>
            <a:endParaRPr lang="en-US" sz="1600" b="1" kern="0" dirty="0">
              <a:solidFill>
                <a:sysClr val="windowText" lastClr="000000"/>
              </a:solidFill>
              <a:latin typeface="Simplified Arabic" pitchFamily="18" charset="-78"/>
              <a:ea typeface="Calibri"/>
              <a:cs typeface="Simplified Arabic" pitchFamily="18" charset="-78"/>
            </a:endParaRPr>
          </a:p>
          <a:p>
            <a:pPr algn="r" defTabSz="914532" rtl="1">
              <a:spcAft>
                <a:spcPts val="1000"/>
              </a:spcAft>
              <a:defRPr/>
            </a:pPr>
            <a:r>
              <a:rPr lang="ar-SA" sz="1600" b="1" kern="0" dirty="0">
                <a:solidFill>
                  <a:sysClr val="windowText" lastClr="000000"/>
                </a:solidFill>
                <a:latin typeface="Simplified Arabic" pitchFamily="18" charset="-78"/>
                <a:ea typeface="Calibri"/>
                <a:cs typeface="Simplified Arabic" pitchFamily="18" charset="-78"/>
              </a:rPr>
              <a:t>قسم </a:t>
            </a:r>
            <a:r>
              <a:rPr lang="ar-KW" sz="1600" b="1" kern="0" dirty="0">
                <a:solidFill>
                  <a:sysClr val="windowText" lastClr="000000"/>
                </a:solidFill>
                <a:latin typeface="Simplified Arabic" pitchFamily="18" charset="-78"/>
                <a:ea typeface="Calibri"/>
                <a:cs typeface="Simplified Arabic" pitchFamily="18" charset="-78"/>
              </a:rPr>
              <a:t>التدفئة والتكييف والتبريد</a:t>
            </a:r>
          </a:p>
          <a:p>
            <a:pPr algn="r" defTabSz="914532" rtl="1">
              <a:spcAft>
                <a:spcPts val="1000"/>
              </a:spcAft>
              <a:defRPr/>
            </a:pPr>
            <a:r>
              <a:rPr lang="ar-KW" sz="1600" b="1" kern="0" dirty="0">
                <a:solidFill>
                  <a:sysClr val="windowText" lastClr="000000"/>
                </a:solidFill>
                <a:latin typeface="Simplified Arabic" pitchFamily="18" charset="-78"/>
                <a:ea typeface="Calibri"/>
                <a:cs typeface="Simplified Arabic" pitchFamily="18" charset="-78"/>
              </a:rPr>
              <a:t>ورشة عمل 18/12/2025</a:t>
            </a:r>
            <a:endParaRPr lang="en-US" sz="1600" b="1" kern="0" dirty="0">
              <a:solidFill>
                <a:sysClr val="windowText" lastClr="000000"/>
              </a:solidFill>
              <a:latin typeface="Simplified Arabic" pitchFamily="18" charset="-78"/>
              <a:ea typeface="Calibri"/>
              <a:cs typeface="Simplified Arabic" pitchFamily="18" charset="-78"/>
            </a:endParaRPr>
          </a:p>
        </p:txBody>
      </p:sp>
      <p:sp>
        <p:nvSpPr>
          <p:cNvPr id="9" name="TextBox 8"/>
          <p:cNvSpPr txBox="1"/>
          <p:nvPr/>
        </p:nvSpPr>
        <p:spPr>
          <a:xfrm>
            <a:off x="3012901" y="5029200"/>
            <a:ext cx="4648200" cy="600164"/>
          </a:xfrm>
          <a:prstGeom prst="rect">
            <a:avLst/>
          </a:prstGeom>
          <a:noFill/>
        </p:spPr>
        <p:txBody>
          <a:bodyPr wrap="square" rtlCol="0">
            <a:spAutoFit/>
          </a:bodyPr>
          <a:lstStyle/>
          <a:p>
            <a:pPr algn="ctr">
              <a:lnSpc>
                <a:spcPct val="150000"/>
              </a:lnSpc>
            </a:pPr>
            <a:r>
              <a:rPr lang="ar-SA" sz="24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إعداد</a:t>
            </a:r>
            <a:r>
              <a:rPr lang="ar-KW" sz="24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الدكتور المهندس</a:t>
            </a:r>
            <a:r>
              <a:rPr lang="ar-SA" sz="24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 </a:t>
            </a:r>
            <a:r>
              <a:rPr lang="ar-SA" sz="2400" b="1" dirty="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rPr>
              <a:t>نسيم أحمد الضّاهر</a:t>
            </a:r>
          </a:p>
        </p:txBody>
      </p:sp>
      <p:sp>
        <p:nvSpPr>
          <p:cNvPr id="6" name="Date Placeholder 5"/>
          <p:cNvSpPr>
            <a:spLocks noGrp="1"/>
          </p:cNvSpPr>
          <p:nvPr>
            <p:ph type="dt" sz="half" idx="10"/>
          </p:nvPr>
        </p:nvSpPr>
        <p:spPr/>
        <p:txBody>
          <a:bodyPr/>
          <a:lstStyle/>
          <a:p>
            <a:fld id="{11ED2DBD-4AAC-4637-B0AC-C1688DE7DBBD}" type="datetime1">
              <a:rPr lang="en-US" smtClean="0"/>
              <a:t>12/17/2025</a:t>
            </a:fld>
            <a:endParaRPr lang="en-US" dirty="0"/>
          </a:p>
        </p:txBody>
      </p:sp>
      <p:sp>
        <p:nvSpPr>
          <p:cNvPr id="4" name="Slide Number Placeholder 3"/>
          <p:cNvSpPr>
            <a:spLocks noGrp="1"/>
          </p:cNvSpPr>
          <p:nvPr>
            <p:ph type="sldNum" sz="quarter" idx="12"/>
          </p:nvPr>
        </p:nvSpPr>
        <p:spPr/>
        <p:txBody>
          <a:bodyPr/>
          <a:lstStyle/>
          <a:p>
            <a:fld id="{67CC7A61-ACE8-45A7-AD1A-FCB31593B034}" type="slidenum">
              <a:rPr lang="en-US" smtClean="0"/>
              <a:t>1</a:t>
            </a:fld>
            <a:endParaRPr lang="en-US"/>
          </a:p>
        </p:txBody>
      </p:sp>
      <p:pic>
        <p:nvPicPr>
          <p:cNvPr id="3" name="صورة 2">
            <a:extLst>
              <a:ext uri="{FF2B5EF4-FFF2-40B4-BE49-F238E27FC236}">
                <a16:creationId xmlns:a16="http://schemas.microsoft.com/office/drawing/2014/main" id="{5797DB39-512B-9B16-6992-618B8C5A1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8499"/>
            <a:ext cx="1790700" cy="1800225"/>
          </a:xfrm>
          <a:prstGeom prst="rect">
            <a:avLst/>
          </a:prstGeom>
        </p:spPr>
      </p:pic>
    </p:spTree>
    <p:extLst>
      <p:ext uri="{BB962C8B-B14F-4D97-AF65-F5344CB8AC3E}">
        <p14:creationId xmlns:p14="http://schemas.microsoft.com/office/powerpoint/2010/main" val="30198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A6E1-A6A4-44E3-FC45-718038A01EE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9795D39-AA17-4B38-1659-4BDD115C661D}"/>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BD3D1189-D35B-580E-FADE-026589B58A22}"/>
              </a:ext>
            </a:extLst>
          </p:cNvPr>
          <p:cNvSpPr>
            <a:spLocks noGrp="1"/>
          </p:cNvSpPr>
          <p:nvPr>
            <p:ph type="sldNum" sz="quarter" idx="12"/>
          </p:nvPr>
        </p:nvSpPr>
        <p:spPr/>
        <p:txBody>
          <a:bodyPr/>
          <a:lstStyle/>
          <a:p>
            <a:fld id="{67CC7A61-ACE8-45A7-AD1A-FCB31593B034}" type="slidenum">
              <a:rPr lang="en-US" smtClean="0"/>
              <a:t>10</a:t>
            </a:fld>
            <a:endParaRPr lang="en-US"/>
          </a:p>
        </p:txBody>
      </p:sp>
      <p:sp>
        <p:nvSpPr>
          <p:cNvPr id="13" name="Rectangle 8">
            <a:extLst>
              <a:ext uri="{FF2B5EF4-FFF2-40B4-BE49-F238E27FC236}">
                <a16:creationId xmlns:a16="http://schemas.microsoft.com/office/drawing/2014/main" id="{BA0CBFB2-67FD-8F82-2C93-F5806B9BB462}"/>
              </a:ext>
            </a:extLst>
          </p:cNvPr>
          <p:cNvSpPr/>
          <p:nvPr/>
        </p:nvSpPr>
        <p:spPr>
          <a:xfrm>
            <a:off x="79401" y="37171"/>
            <a:ext cx="7125732" cy="6959598"/>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تدريب أساسيات التبريد بالضغط</a:t>
            </a:r>
          </a:p>
          <a:p>
            <a:pPr lvl="0" algn="ctr" rtl="1">
              <a:lnSpc>
                <a:spcPct val="150000"/>
              </a:lnSpc>
            </a:pPr>
            <a:r>
              <a:rPr lang="en-US" sz="3000" dirty="0">
                <a:ln w="0"/>
                <a:latin typeface="Simplified Arabic" pitchFamily="18" charset="-78"/>
                <a:cs typeface="Simplified Arabic" pitchFamily="18" charset="-78"/>
              </a:rPr>
              <a:t>SIMPLE COMPRESSION REFRIGERATION TRAINER</a:t>
            </a:r>
          </a:p>
          <a:p>
            <a:pPr lvl="0" algn="ctr" rtl="1">
              <a:lnSpc>
                <a:spcPct val="150000"/>
              </a:lnSpc>
            </a:pPr>
            <a:r>
              <a:rPr lang="ar-KW" sz="3000" dirty="0">
                <a:ln w="0"/>
                <a:latin typeface="Simplified Arabic" pitchFamily="18" charset="-78"/>
                <a:cs typeface="Simplified Arabic" pitchFamily="18" charset="-78"/>
              </a:rPr>
              <a:t>صمام التمدد يعمل كخانق يسمح للسائل عالي الضغط القادم من المكثف بالمرور خلال فتحة </a:t>
            </a:r>
            <a:r>
              <a:rPr lang="ar-KW" sz="3000" dirty="0" err="1">
                <a:ln w="0"/>
                <a:latin typeface="Simplified Arabic" pitchFamily="18" charset="-78"/>
                <a:cs typeface="Simplified Arabic" pitchFamily="18" charset="-78"/>
              </a:rPr>
              <a:t>صعيرة</a:t>
            </a:r>
            <a:r>
              <a:rPr lang="ar-KW" sz="3000" dirty="0">
                <a:ln w="0"/>
                <a:latin typeface="Simplified Arabic" pitchFamily="18" charset="-78"/>
                <a:cs typeface="Simplified Arabic" pitchFamily="18" charset="-78"/>
              </a:rPr>
              <a:t> جدا فينخفض فجأة ضغطه وحرارته</a:t>
            </a:r>
          </a:p>
          <a:p>
            <a:pPr lvl="0" algn="ctr" rtl="1">
              <a:lnSpc>
                <a:spcPct val="150000"/>
              </a:lnSpc>
            </a:pPr>
            <a:r>
              <a:rPr lang="ar-KW" sz="3000" dirty="0">
                <a:ln w="0"/>
                <a:latin typeface="Simplified Arabic" pitchFamily="18" charset="-78"/>
                <a:cs typeface="Simplified Arabic" pitchFamily="18" charset="-78"/>
              </a:rPr>
              <a:t>المبخر يدخل اليه خليط السائل والغاز منخفض الضغط فيمتص الحرارة من الوسط المراد تبريده مثلا هواء حجرة تبريد الثلاجة, ويتبخر بالكامل ليصبح غاز منخفض الضغط</a:t>
            </a:r>
          </a:p>
        </p:txBody>
      </p:sp>
      <p:pic>
        <p:nvPicPr>
          <p:cNvPr id="5" name="صورة 4">
            <a:extLst>
              <a:ext uri="{FF2B5EF4-FFF2-40B4-BE49-F238E27FC236}">
                <a16:creationId xmlns:a16="http://schemas.microsoft.com/office/drawing/2014/main" id="{121524B2-6B0B-AAF9-401E-409B53A0CA6F}"/>
              </a:ext>
            </a:extLst>
          </p:cNvPr>
          <p:cNvPicPr>
            <a:picLocks noChangeAspect="1"/>
          </p:cNvPicPr>
          <p:nvPr/>
        </p:nvPicPr>
        <p:blipFill>
          <a:blip r:embed="rId3"/>
          <a:stretch>
            <a:fillRect/>
          </a:stretch>
        </p:blipFill>
        <p:spPr>
          <a:xfrm>
            <a:off x="7197699" y="476052"/>
            <a:ext cx="4914900" cy="5695950"/>
          </a:xfrm>
          <a:prstGeom prst="rect">
            <a:avLst/>
          </a:prstGeom>
        </p:spPr>
      </p:pic>
    </p:spTree>
    <p:extLst>
      <p:ext uri="{BB962C8B-B14F-4D97-AF65-F5344CB8AC3E}">
        <p14:creationId xmlns:p14="http://schemas.microsoft.com/office/powerpoint/2010/main" val="41707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CE0DB-BDF6-7886-8BA0-762FCD41431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0F9B0A4-2CC0-E8CE-66CC-E86286CAAE43}"/>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B68582D3-9512-584F-3B69-B71E18543088}"/>
              </a:ext>
            </a:extLst>
          </p:cNvPr>
          <p:cNvSpPr>
            <a:spLocks noGrp="1"/>
          </p:cNvSpPr>
          <p:nvPr>
            <p:ph type="sldNum" sz="quarter" idx="12"/>
          </p:nvPr>
        </p:nvSpPr>
        <p:spPr/>
        <p:txBody>
          <a:bodyPr/>
          <a:lstStyle/>
          <a:p>
            <a:fld id="{67CC7A61-ACE8-45A7-AD1A-FCB31593B034}" type="slidenum">
              <a:rPr lang="en-US" smtClean="0"/>
              <a:t>11</a:t>
            </a:fld>
            <a:endParaRPr lang="en-US"/>
          </a:p>
        </p:txBody>
      </p:sp>
      <p:sp>
        <p:nvSpPr>
          <p:cNvPr id="13" name="Rectangle 8">
            <a:extLst>
              <a:ext uri="{FF2B5EF4-FFF2-40B4-BE49-F238E27FC236}">
                <a16:creationId xmlns:a16="http://schemas.microsoft.com/office/drawing/2014/main" id="{7B343516-72B6-38C0-2094-6B7C068726BC}"/>
              </a:ext>
            </a:extLst>
          </p:cNvPr>
          <p:cNvSpPr/>
          <p:nvPr/>
        </p:nvSpPr>
        <p:spPr>
          <a:xfrm>
            <a:off x="79401" y="37171"/>
            <a:ext cx="7125732" cy="4882106"/>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تدريب أساسيات التبريد بالضغط</a:t>
            </a:r>
          </a:p>
          <a:p>
            <a:pPr lvl="0" algn="ctr" rtl="1">
              <a:lnSpc>
                <a:spcPct val="150000"/>
              </a:lnSpc>
            </a:pPr>
            <a:r>
              <a:rPr lang="en-US" sz="3000" dirty="0">
                <a:ln w="0"/>
                <a:latin typeface="Simplified Arabic" pitchFamily="18" charset="-78"/>
                <a:cs typeface="Simplified Arabic" pitchFamily="18" charset="-78"/>
              </a:rPr>
              <a:t>SIMPLE COMPRESSION REFRIGERATION TRAINER</a:t>
            </a:r>
          </a:p>
          <a:p>
            <a:pPr lvl="0" algn="ctr" rtl="1">
              <a:lnSpc>
                <a:spcPct val="150000"/>
              </a:lnSpc>
            </a:pPr>
            <a:r>
              <a:rPr lang="ar-KW" sz="3000" dirty="0">
                <a:ln w="0"/>
                <a:latin typeface="Simplified Arabic" pitchFamily="18" charset="-78"/>
                <a:cs typeface="Simplified Arabic" pitchFamily="18" charset="-78"/>
              </a:rPr>
              <a:t>أدوات القياس على اللوحة هي </a:t>
            </a:r>
            <a:r>
              <a:rPr lang="ar-KW" sz="3000" dirty="0" err="1">
                <a:ln w="0"/>
                <a:latin typeface="Simplified Arabic" pitchFamily="18" charset="-78"/>
                <a:cs typeface="Simplified Arabic" pitchFamily="18" charset="-78"/>
              </a:rPr>
              <a:t>مانوميترات</a:t>
            </a:r>
            <a:r>
              <a:rPr lang="ar-KW" sz="3000" dirty="0">
                <a:ln w="0"/>
                <a:latin typeface="Simplified Arabic" pitchFamily="18" charset="-78"/>
                <a:cs typeface="Simplified Arabic" pitchFamily="18" charset="-78"/>
              </a:rPr>
              <a:t>, مقياس ضغط منخفض قبل الضاغط بعد المبخر, وعالي الضغط بعد الضاغط قبل صمام التمدد, ومقاييس درجة حرارة</a:t>
            </a:r>
          </a:p>
          <a:p>
            <a:pPr lvl="0" algn="ctr" rtl="1">
              <a:lnSpc>
                <a:spcPct val="150000"/>
              </a:lnSpc>
            </a:pPr>
            <a:r>
              <a:rPr lang="ar-KW" sz="3000" dirty="0">
                <a:ln w="0"/>
                <a:latin typeface="Simplified Arabic" pitchFamily="18" charset="-78"/>
                <a:cs typeface="Simplified Arabic" pitchFamily="18" charset="-78"/>
              </a:rPr>
              <a:t>إضافة لحساسات مقاومة حرارة, مقياس تيار, مفتاح تشغيل</a:t>
            </a:r>
          </a:p>
        </p:txBody>
      </p:sp>
      <p:pic>
        <p:nvPicPr>
          <p:cNvPr id="5" name="صورة 4">
            <a:extLst>
              <a:ext uri="{FF2B5EF4-FFF2-40B4-BE49-F238E27FC236}">
                <a16:creationId xmlns:a16="http://schemas.microsoft.com/office/drawing/2014/main" id="{88A44422-ED27-F985-75E4-23AAB6AC192B}"/>
              </a:ext>
            </a:extLst>
          </p:cNvPr>
          <p:cNvPicPr>
            <a:picLocks noChangeAspect="1"/>
          </p:cNvPicPr>
          <p:nvPr/>
        </p:nvPicPr>
        <p:blipFill>
          <a:blip r:embed="rId3"/>
          <a:stretch>
            <a:fillRect/>
          </a:stretch>
        </p:blipFill>
        <p:spPr>
          <a:xfrm>
            <a:off x="7197699" y="476052"/>
            <a:ext cx="4914900" cy="5695950"/>
          </a:xfrm>
          <a:prstGeom prst="rect">
            <a:avLst/>
          </a:prstGeom>
        </p:spPr>
      </p:pic>
    </p:spTree>
    <p:extLst>
      <p:ext uri="{BB962C8B-B14F-4D97-AF65-F5344CB8AC3E}">
        <p14:creationId xmlns:p14="http://schemas.microsoft.com/office/powerpoint/2010/main" val="389710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DCF4C-83E0-C337-B8EE-1C1BE9B96CC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1B3295B4-AB3E-C958-66A0-EFD8FAF5E4D4}"/>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F3B3A179-DD92-B440-8D7B-3493A1D00EEC}"/>
              </a:ext>
            </a:extLst>
          </p:cNvPr>
          <p:cNvSpPr>
            <a:spLocks noGrp="1"/>
          </p:cNvSpPr>
          <p:nvPr>
            <p:ph type="sldNum" sz="quarter" idx="12"/>
          </p:nvPr>
        </p:nvSpPr>
        <p:spPr/>
        <p:txBody>
          <a:bodyPr/>
          <a:lstStyle/>
          <a:p>
            <a:fld id="{67CC7A61-ACE8-45A7-AD1A-FCB31593B034}" type="slidenum">
              <a:rPr lang="en-US" smtClean="0"/>
              <a:t>12</a:t>
            </a:fld>
            <a:endParaRPr lang="en-US"/>
          </a:p>
        </p:txBody>
      </p:sp>
      <p:sp>
        <p:nvSpPr>
          <p:cNvPr id="13" name="Rectangle 8">
            <a:extLst>
              <a:ext uri="{FF2B5EF4-FFF2-40B4-BE49-F238E27FC236}">
                <a16:creationId xmlns:a16="http://schemas.microsoft.com/office/drawing/2014/main" id="{53E5F572-5A1E-5EA2-F950-949267A62777}"/>
              </a:ext>
            </a:extLst>
          </p:cNvPr>
          <p:cNvSpPr/>
          <p:nvPr/>
        </p:nvSpPr>
        <p:spPr>
          <a:xfrm>
            <a:off x="79401" y="37171"/>
            <a:ext cx="7125732" cy="5574603"/>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تدريب أساسيات التبريد بالضغط</a:t>
            </a:r>
          </a:p>
          <a:p>
            <a:pPr lvl="0" algn="ctr" rtl="1">
              <a:lnSpc>
                <a:spcPct val="150000"/>
              </a:lnSpc>
            </a:pPr>
            <a:r>
              <a:rPr lang="en-US" sz="3000" dirty="0">
                <a:ln w="0"/>
                <a:latin typeface="Simplified Arabic" pitchFamily="18" charset="-78"/>
                <a:cs typeface="Simplified Arabic" pitchFamily="18" charset="-78"/>
              </a:rPr>
              <a:t>SIMPLE COMPRESSION REFRIGERATION TRAINER</a:t>
            </a:r>
          </a:p>
          <a:p>
            <a:pPr lvl="0" algn="ctr" rtl="1">
              <a:lnSpc>
                <a:spcPct val="150000"/>
              </a:lnSpc>
            </a:pPr>
            <a:r>
              <a:rPr lang="ar-KW" sz="3000" dirty="0">
                <a:ln w="0"/>
                <a:latin typeface="Simplified Arabic" pitchFamily="18" charset="-78"/>
                <a:cs typeface="Simplified Arabic" pitchFamily="18" charset="-78"/>
              </a:rPr>
              <a:t>دورة العمل تبدأ من الضاغط ثم التكثيف يتبعه التمدد ثم التبخر بحيث كل قسم تحدث فيه عمليات فيزيائية حسب وظيفته</a:t>
            </a:r>
          </a:p>
          <a:p>
            <a:pPr lvl="0" algn="ctr" rtl="1">
              <a:lnSpc>
                <a:spcPct val="150000"/>
              </a:lnSpc>
            </a:pPr>
            <a:r>
              <a:rPr lang="ar-KW" sz="3000" dirty="0">
                <a:ln w="0"/>
                <a:latin typeface="Simplified Arabic" pitchFamily="18" charset="-78"/>
                <a:cs typeface="Simplified Arabic" pitchFamily="18" charset="-78"/>
              </a:rPr>
              <a:t>من اهم المزايا التعليم المرئي, القياس العملي, الأساس لفهم أي عملية معقدة, الأمان</a:t>
            </a:r>
          </a:p>
        </p:txBody>
      </p:sp>
      <p:pic>
        <p:nvPicPr>
          <p:cNvPr id="5" name="صورة 4">
            <a:extLst>
              <a:ext uri="{FF2B5EF4-FFF2-40B4-BE49-F238E27FC236}">
                <a16:creationId xmlns:a16="http://schemas.microsoft.com/office/drawing/2014/main" id="{86FAAE0B-9B9C-0B2A-4CF2-D06D5EF94F53}"/>
              </a:ext>
            </a:extLst>
          </p:cNvPr>
          <p:cNvPicPr>
            <a:picLocks noChangeAspect="1"/>
          </p:cNvPicPr>
          <p:nvPr/>
        </p:nvPicPr>
        <p:blipFill>
          <a:blip r:embed="rId3"/>
          <a:stretch>
            <a:fillRect/>
          </a:stretch>
        </p:blipFill>
        <p:spPr>
          <a:xfrm>
            <a:off x="7197699" y="476052"/>
            <a:ext cx="4914900" cy="5695950"/>
          </a:xfrm>
          <a:prstGeom prst="rect">
            <a:avLst/>
          </a:prstGeom>
        </p:spPr>
      </p:pic>
    </p:spTree>
    <p:extLst>
      <p:ext uri="{BB962C8B-B14F-4D97-AF65-F5344CB8AC3E}">
        <p14:creationId xmlns:p14="http://schemas.microsoft.com/office/powerpoint/2010/main" val="243602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A5B31-E6C8-BC36-08D2-526155489A4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3813970-D1C0-BAB3-F47E-DAB7A06F957C}"/>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9395132A-DC5D-CECE-C0DA-121C904C83A2}"/>
              </a:ext>
            </a:extLst>
          </p:cNvPr>
          <p:cNvSpPr>
            <a:spLocks noGrp="1"/>
          </p:cNvSpPr>
          <p:nvPr>
            <p:ph type="sldNum" sz="quarter" idx="12"/>
          </p:nvPr>
        </p:nvSpPr>
        <p:spPr/>
        <p:txBody>
          <a:bodyPr/>
          <a:lstStyle/>
          <a:p>
            <a:fld id="{67CC7A61-ACE8-45A7-AD1A-FCB31593B034}" type="slidenum">
              <a:rPr lang="en-US" smtClean="0"/>
              <a:t>13</a:t>
            </a:fld>
            <a:endParaRPr lang="en-US"/>
          </a:p>
        </p:txBody>
      </p:sp>
      <p:sp>
        <p:nvSpPr>
          <p:cNvPr id="13" name="Rectangle 8">
            <a:extLst>
              <a:ext uri="{FF2B5EF4-FFF2-40B4-BE49-F238E27FC236}">
                <a16:creationId xmlns:a16="http://schemas.microsoft.com/office/drawing/2014/main" id="{E487F0B5-B1D3-9CE7-4BA3-63ADB99A5360}"/>
              </a:ext>
            </a:extLst>
          </p:cNvPr>
          <p:cNvSpPr/>
          <p:nvPr/>
        </p:nvSpPr>
        <p:spPr>
          <a:xfrm>
            <a:off x="79401" y="37171"/>
            <a:ext cx="7125732" cy="5574603"/>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دورة التبريد بالامتصاص</a:t>
            </a:r>
          </a:p>
          <a:p>
            <a:pPr lvl="0" algn="ctr" rtl="1">
              <a:lnSpc>
                <a:spcPct val="150000"/>
              </a:lnSpc>
            </a:pPr>
            <a:r>
              <a:rPr lang="en-US" sz="3000" dirty="0">
                <a:ln w="0"/>
                <a:latin typeface="Simplified Arabic" pitchFamily="18" charset="-78"/>
                <a:cs typeface="Simplified Arabic" pitchFamily="18" charset="-78"/>
              </a:rPr>
              <a:t>LIBRATION CYCLE DEMONSTRATION</a:t>
            </a:r>
          </a:p>
          <a:p>
            <a:pPr lvl="0" algn="ctr" rtl="1">
              <a:lnSpc>
                <a:spcPct val="150000"/>
              </a:lnSpc>
            </a:pPr>
            <a:r>
              <a:rPr lang="ar-KW" sz="3000" dirty="0">
                <a:ln w="0"/>
                <a:latin typeface="Simplified Arabic" pitchFamily="18" charset="-78"/>
                <a:cs typeface="Simplified Arabic" pitchFamily="18" charset="-78"/>
              </a:rPr>
              <a:t>هو وحدة عرض وتدريب مصممة خصيصاً لتوضيح وتدريس مبادئ دورة التبريد بالامتصاص (</a:t>
            </a:r>
            <a:r>
              <a:rPr lang="en-US" sz="3000" dirty="0">
                <a:ln w="0"/>
                <a:latin typeface="Simplified Arabic" pitchFamily="18" charset="-78"/>
                <a:cs typeface="Simplified Arabic" pitchFamily="18" charset="-78"/>
              </a:rPr>
              <a:t>Absorption Refrigeration Cycle). </a:t>
            </a:r>
            <a:endParaRPr lang="ar-KW" sz="3000" dirty="0">
              <a:ln w="0"/>
              <a:latin typeface="Simplified Arabic" pitchFamily="18" charset="-78"/>
              <a:cs typeface="Simplified Arabic" pitchFamily="18" charset="-78"/>
            </a:endParaRPr>
          </a:p>
          <a:p>
            <a:pPr lvl="0" algn="ctr" rtl="1">
              <a:lnSpc>
                <a:spcPct val="150000"/>
              </a:lnSpc>
            </a:pPr>
            <a:r>
              <a:rPr lang="ar-KW" sz="3000" dirty="0">
                <a:ln w="0"/>
                <a:latin typeface="Simplified Arabic" pitchFamily="18" charset="-78"/>
                <a:cs typeface="Simplified Arabic" pitchFamily="18" charset="-78"/>
              </a:rPr>
              <a:t>هذه الدورة تختلف كلياً عن دورة الضغط الميكانيكي (الضاغط) التي شاهدناها في الأجهزة السابقة.</a:t>
            </a:r>
          </a:p>
          <a:p>
            <a:pPr lvl="0" algn="ctr" rtl="1">
              <a:lnSpc>
                <a:spcPct val="150000"/>
              </a:lnSpc>
            </a:pPr>
            <a:endParaRPr lang="ar-KW" sz="3000" dirty="0">
              <a:ln w="0"/>
              <a:latin typeface="Simplified Arabic" pitchFamily="18" charset="-78"/>
              <a:cs typeface="Simplified Arabic" pitchFamily="18" charset="-78"/>
            </a:endParaRPr>
          </a:p>
        </p:txBody>
      </p:sp>
      <p:pic>
        <p:nvPicPr>
          <p:cNvPr id="6" name="صورة 5">
            <a:extLst>
              <a:ext uri="{FF2B5EF4-FFF2-40B4-BE49-F238E27FC236}">
                <a16:creationId xmlns:a16="http://schemas.microsoft.com/office/drawing/2014/main" id="{268A6E87-A740-281B-18D4-0D8A1A09945C}"/>
              </a:ext>
            </a:extLst>
          </p:cNvPr>
          <p:cNvPicPr>
            <a:picLocks noChangeAspect="1"/>
          </p:cNvPicPr>
          <p:nvPr/>
        </p:nvPicPr>
        <p:blipFill>
          <a:blip r:embed="rId3"/>
          <a:stretch>
            <a:fillRect/>
          </a:stretch>
        </p:blipFill>
        <p:spPr>
          <a:xfrm>
            <a:off x="7368633" y="434312"/>
            <a:ext cx="4819650" cy="5972175"/>
          </a:xfrm>
          <a:prstGeom prst="rect">
            <a:avLst/>
          </a:prstGeom>
        </p:spPr>
      </p:pic>
    </p:spTree>
    <p:extLst>
      <p:ext uri="{BB962C8B-B14F-4D97-AF65-F5344CB8AC3E}">
        <p14:creationId xmlns:p14="http://schemas.microsoft.com/office/powerpoint/2010/main" val="45437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67C98-B6F9-61C3-A803-D040A7195950}"/>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8A3AF21-1524-9EC2-03D9-760D950C649E}"/>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1EC1749C-5B62-E00C-0DAE-7C8E5CE3CF8D}"/>
              </a:ext>
            </a:extLst>
          </p:cNvPr>
          <p:cNvSpPr>
            <a:spLocks noGrp="1"/>
          </p:cNvSpPr>
          <p:nvPr>
            <p:ph type="sldNum" sz="quarter" idx="12"/>
          </p:nvPr>
        </p:nvSpPr>
        <p:spPr/>
        <p:txBody>
          <a:bodyPr/>
          <a:lstStyle/>
          <a:p>
            <a:fld id="{67CC7A61-ACE8-45A7-AD1A-FCB31593B034}" type="slidenum">
              <a:rPr lang="en-US" smtClean="0"/>
              <a:t>14</a:t>
            </a:fld>
            <a:endParaRPr lang="en-US"/>
          </a:p>
        </p:txBody>
      </p:sp>
      <p:sp>
        <p:nvSpPr>
          <p:cNvPr id="13" name="Rectangle 8">
            <a:extLst>
              <a:ext uri="{FF2B5EF4-FFF2-40B4-BE49-F238E27FC236}">
                <a16:creationId xmlns:a16="http://schemas.microsoft.com/office/drawing/2014/main" id="{242B43BC-C066-1BA2-B6BD-E17583EB4457}"/>
              </a:ext>
            </a:extLst>
          </p:cNvPr>
          <p:cNvSpPr/>
          <p:nvPr/>
        </p:nvSpPr>
        <p:spPr>
          <a:xfrm>
            <a:off x="79401" y="37171"/>
            <a:ext cx="7125732" cy="5574603"/>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دورة التبريد بالامتصاص</a:t>
            </a:r>
          </a:p>
          <a:p>
            <a:pPr lvl="0" algn="ctr" rtl="1">
              <a:lnSpc>
                <a:spcPct val="150000"/>
              </a:lnSpc>
            </a:pPr>
            <a:r>
              <a:rPr lang="en-US" sz="3000" dirty="0">
                <a:ln w="0"/>
                <a:latin typeface="Simplified Arabic" pitchFamily="18" charset="-78"/>
                <a:cs typeface="Simplified Arabic" pitchFamily="18" charset="-78"/>
              </a:rPr>
              <a:t>LIBRATION CYCLE DEMONSTRATION</a:t>
            </a:r>
          </a:p>
          <a:p>
            <a:pPr lvl="0" algn="ctr" rtl="1">
              <a:lnSpc>
                <a:spcPct val="150000"/>
              </a:lnSpc>
            </a:pPr>
            <a:r>
              <a:rPr lang="ar-KW" sz="3000" dirty="0">
                <a:ln w="0"/>
                <a:latin typeface="Simplified Arabic" pitchFamily="18" charset="-78"/>
                <a:cs typeface="Simplified Arabic" pitchFamily="18" charset="-78"/>
              </a:rPr>
              <a:t>الهدف منه مقارنة دورات التبريد بالضغط والامتصاص</a:t>
            </a:r>
          </a:p>
          <a:p>
            <a:pPr lvl="0" algn="ctr" rtl="1">
              <a:lnSpc>
                <a:spcPct val="150000"/>
              </a:lnSpc>
            </a:pPr>
            <a:r>
              <a:rPr lang="ar-KW" sz="3000" dirty="0">
                <a:ln w="0"/>
                <a:latin typeface="Simplified Arabic" pitchFamily="18" charset="-78"/>
                <a:cs typeface="Simplified Arabic" pitchFamily="18" charset="-78"/>
              </a:rPr>
              <a:t>التعليم البصري</a:t>
            </a:r>
          </a:p>
          <a:p>
            <a:pPr lvl="0" algn="ctr" rtl="1">
              <a:lnSpc>
                <a:spcPct val="150000"/>
              </a:lnSpc>
            </a:pPr>
            <a:r>
              <a:rPr lang="ar-KW" sz="3000" dirty="0">
                <a:ln w="0"/>
                <a:latin typeface="Simplified Arabic" pitchFamily="18" charset="-78"/>
                <a:cs typeface="Simplified Arabic" pitchFamily="18" charset="-78"/>
              </a:rPr>
              <a:t>فهم المبادئ الفيزيائية</a:t>
            </a:r>
          </a:p>
          <a:p>
            <a:pPr lvl="0" algn="ctr" rtl="1">
              <a:lnSpc>
                <a:spcPct val="150000"/>
              </a:lnSpc>
            </a:pPr>
            <a:r>
              <a:rPr lang="ar-KW" sz="3000" dirty="0">
                <a:ln w="0"/>
                <a:latin typeface="Simplified Arabic" pitchFamily="18" charset="-78"/>
                <a:cs typeface="Simplified Arabic" pitchFamily="18" charset="-78"/>
              </a:rPr>
              <a:t>تطبيقات الثلاجات العاملة بالغاز في الفنادق والعربات, أنظمة التبريد التي تستعمل الحرارة المهدورة في المعامل</a:t>
            </a:r>
          </a:p>
          <a:p>
            <a:pPr lvl="0" algn="ctr" rtl="1">
              <a:lnSpc>
                <a:spcPct val="150000"/>
              </a:lnSpc>
            </a:pPr>
            <a:endParaRPr lang="ar-KW" sz="3000" dirty="0">
              <a:ln w="0"/>
              <a:latin typeface="Simplified Arabic" pitchFamily="18" charset="-78"/>
              <a:cs typeface="Simplified Arabic" pitchFamily="18" charset="-78"/>
            </a:endParaRPr>
          </a:p>
        </p:txBody>
      </p:sp>
      <p:pic>
        <p:nvPicPr>
          <p:cNvPr id="6" name="صورة 5">
            <a:extLst>
              <a:ext uri="{FF2B5EF4-FFF2-40B4-BE49-F238E27FC236}">
                <a16:creationId xmlns:a16="http://schemas.microsoft.com/office/drawing/2014/main" id="{00A0BF28-A433-A57E-B8D3-22DCC2BE47E0}"/>
              </a:ext>
            </a:extLst>
          </p:cNvPr>
          <p:cNvPicPr>
            <a:picLocks noChangeAspect="1"/>
          </p:cNvPicPr>
          <p:nvPr/>
        </p:nvPicPr>
        <p:blipFill>
          <a:blip r:embed="rId3"/>
          <a:stretch>
            <a:fillRect/>
          </a:stretch>
        </p:blipFill>
        <p:spPr>
          <a:xfrm>
            <a:off x="7368633" y="434312"/>
            <a:ext cx="4819650" cy="5972175"/>
          </a:xfrm>
          <a:prstGeom prst="rect">
            <a:avLst/>
          </a:prstGeom>
        </p:spPr>
      </p:pic>
    </p:spTree>
    <p:extLst>
      <p:ext uri="{BB962C8B-B14F-4D97-AF65-F5344CB8AC3E}">
        <p14:creationId xmlns:p14="http://schemas.microsoft.com/office/powerpoint/2010/main" val="328239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4DE66-6907-336F-4AFD-6C70214581A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0FDAD7A2-6431-82FE-2809-485889494DD6}"/>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3DCC0E20-98F9-5324-0C01-4AB718FC46FF}"/>
              </a:ext>
            </a:extLst>
          </p:cNvPr>
          <p:cNvSpPr>
            <a:spLocks noGrp="1"/>
          </p:cNvSpPr>
          <p:nvPr>
            <p:ph type="sldNum" sz="quarter" idx="12"/>
          </p:nvPr>
        </p:nvSpPr>
        <p:spPr/>
        <p:txBody>
          <a:bodyPr/>
          <a:lstStyle/>
          <a:p>
            <a:fld id="{67CC7A61-ACE8-45A7-AD1A-FCB31593B034}" type="slidenum">
              <a:rPr lang="en-US" smtClean="0"/>
              <a:t>15</a:t>
            </a:fld>
            <a:endParaRPr lang="en-US"/>
          </a:p>
        </p:txBody>
      </p:sp>
      <p:sp>
        <p:nvSpPr>
          <p:cNvPr id="13" name="Rectangle 8">
            <a:extLst>
              <a:ext uri="{FF2B5EF4-FFF2-40B4-BE49-F238E27FC236}">
                <a16:creationId xmlns:a16="http://schemas.microsoft.com/office/drawing/2014/main" id="{09746CA2-0BFE-F129-709B-9429ABFB1709}"/>
              </a:ext>
            </a:extLst>
          </p:cNvPr>
          <p:cNvSpPr/>
          <p:nvPr/>
        </p:nvSpPr>
        <p:spPr>
          <a:xfrm>
            <a:off x="79401" y="37171"/>
            <a:ext cx="7125732" cy="6959598"/>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دورة التبريد بالامتصاص</a:t>
            </a:r>
          </a:p>
          <a:p>
            <a:pPr lvl="0" algn="ctr" rtl="1">
              <a:lnSpc>
                <a:spcPct val="150000"/>
              </a:lnSpc>
            </a:pPr>
            <a:r>
              <a:rPr lang="en-US" sz="3000" dirty="0">
                <a:ln w="0"/>
                <a:latin typeface="Simplified Arabic" pitchFamily="18" charset="-78"/>
                <a:cs typeface="Simplified Arabic" pitchFamily="18" charset="-78"/>
              </a:rPr>
              <a:t>LIBRATION CYCLE DEMONSTRATION</a:t>
            </a:r>
          </a:p>
          <a:p>
            <a:pPr lvl="0" algn="ctr" rtl="1">
              <a:lnSpc>
                <a:spcPct val="150000"/>
              </a:lnSpc>
            </a:pPr>
            <a:r>
              <a:rPr lang="ar-KW" sz="3000" dirty="0">
                <a:ln w="0"/>
                <a:latin typeface="Simplified Arabic" pitchFamily="18" charset="-78"/>
                <a:cs typeface="Simplified Arabic" pitchFamily="18" charset="-78"/>
              </a:rPr>
              <a:t>يعتمد الجهاز على استخدام مادة ماصة (مثل بروميد الليثيوم “</a:t>
            </a:r>
            <a:r>
              <a:rPr lang="en-US" sz="3000" dirty="0">
                <a:ln w="0"/>
                <a:latin typeface="Simplified Arabic" pitchFamily="18" charset="-78"/>
                <a:cs typeface="Simplified Arabic" pitchFamily="18" charset="-78"/>
              </a:rPr>
              <a:t> Lithium Bromide" </a:t>
            </a:r>
            <a:r>
              <a:rPr lang="ar-KW" sz="3000" dirty="0">
                <a:ln w="0"/>
                <a:latin typeface="Simplified Arabic" pitchFamily="18" charset="-78"/>
                <a:cs typeface="Simplified Arabic" pitchFamily="18" charset="-78"/>
              </a:rPr>
              <a:t>أو الماء) ومادة مبردة (مثل الأمونيا "</a:t>
            </a:r>
            <a:r>
              <a:rPr lang="en-US" sz="3000" dirty="0">
                <a:ln w="0"/>
                <a:latin typeface="Simplified Arabic" pitchFamily="18" charset="-78"/>
                <a:cs typeface="Simplified Arabic" pitchFamily="18" charset="-78"/>
              </a:rPr>
              <a:t>Ammonia" </a:t>
            </a:r>
            <a:r>
              <a:rPr lang="ar-KW" sz="3000" dirty="0">
                <a:ln w="0"/>
                <a:latin typeface="Simplified Arabic" pitchFamily="18" charset="-78"/>
                <a:cs typeface="Simplified Arabic" pitchFamily="18" charset="-78"/>
              </a:rPr>
              <a:t> أو الماء). لنفترض أن النظام يعتمد على زوج ماء-أمونيا (الماء هو الماص والأمونيا هي المبرد). أهم مكوناته المبخر, الممتص (المكون المميز مثلا الماء يمتص الامونيا من المبخر ويتحول لمحلول ماء امونيا مركز, المضخة تضخ المحلول الى المولد (المولد يسخن ويطرد بخار الامونيا من المحلول)</a:t>
            </a:r>
          </a:p>
        </p:txBody>
      </p:sp>
      <p:pic>
        <p:nvPicPr>
          <p:cNvPr id="6" name="صورة 5">
            <a:extLst>
              <a:ext uri="{FF2B5EF4-FFF2-40B4-BE49-F238E27FC236}">
                <a16:creationId xmlns:a16="http://schemas.microsoft.com/office/drawing/2014/main" id="{8AC801D1-B04A-D214-5F84-BA260BCAF663}"/>
              </a:ext>
            </a:extLst>
          </p:cNvPr>
          <p:cNvPicPr>
            <a:picLocks noChangeAspect="1"/>
          </p:cNvPicPr>
          <p:nvPr/>
        </p:nvPicPr>
        <p:blipFill>
          <a:blip r:embed="rId3"/>
          <a:stretch>
            <a:fillRect/>
          </a:stretch>
        </p:blipFill>
        <p:spPr>
          <a:xfrm>
            <a:off x="7368633" y="434312"/>
            <a:ext cx="4819650" cy="5972175"/>
          </a:xfrm>
          <a:prstGeom prst="rect">
            <a:avLst/>
          </a:prstGeom>
        </p:spPr>
      </p:pic>
    </p:spTree>
    <p:extLst>
      <p:ext uri="{BB962C8B-B14F-4D97-AF65-F5344CB8AC3E}">
        <p14:creationId xmlns:p14="http://schemas.microsoft.com/office/powerpoint/2010/main" val="335702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9D381-943E-CED5-9C28-A265ACA6ED8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21FE6E6-9887-400A-F08F-D2774EB9FF58}"/>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A0B3896C-9D12-26B1-6519-238B26C627B3}"/>
              </a:ext>
            </a:extLst>
          </p:cNvPr>
          <p:cNvSpPr>
            <a:spLocks noGrp="1"/>
          </p:cNvSpPr>
          <p:nvPr>
            <p:ph type="sldNum" sz="quarter" idx="12"/>
          </p:nvPr>
        </p:nvSpPr>
        <p:spPr/>
        <p:txBody>
          <a:bodyPr/>
          <a:lstStyle/>
          <a:p>
            <a:fld id="{67CC7A61-ACE8-45A7-AD1A-FCB31593B034}" type="slidenum">
              <a:rPr lang="en-US" smtClean="0"/>
              <a:t>16</a:t>
            </a:fld>
            <a:endParaRPr lang="en-US"/>
          </a:p>
        </p:txBody>
      </p:sp>
      <p:sp>
        <p:nvSpPr>
          <p:cNvPr id="13" name="Rectangle 8">
            <a:extLst>
              <a:ext uri="{FF2B5EF4-FFF2-40B4-BE49-F238E27FC236}">
                <a16:creationId xmlns:a16="http://schemas.microsoft.com/office/drawing/2014/main" id="{F7888CB0-87B0-1A23-12F8-036A629B60D7}"/>
              </a:ext>
            </a:extLst>
          </p:cNvPr>
          <p:cNvSpPr/>
          <p:nvPr/>
        </p:nvSpPr>
        <p:spPr>
          <a:xfrm>
            <a:off x="79401" y="37171"/>
            <a:ext cx="7125732" cy="6267100"/>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دورة التبريد بالامتصاص</a:t>
            </a:r>
          </a:p>
          <a:p>
            <a:pPr lvl="0" algn="ctr" rtl="1">
              <a:lnSpc>
                <a:spcPct val="150000"/>
              </a:lnSpc>
            </a:pPr>
            <a:r>
              <a:rPr lang="en-US" sz="3000" dirty="0">
                <a:ln w="0"/>
                <a:latin typeface="Simplified Arabic" pitchFamily="18" charset="-78"/>
                <a:cs typeface="Simplified Arabic" pitchFamily="18" charset="-78"/>
              </a:rPr>
              <a:t>LIBRATION CYCLE DEMONSTRATION</a:t>
            </a:r>
          </a:p>
          <a:p>
            <a:pPr lvl="0" algn="ctr" rtl="1">
              <a:lnSpc>
                <a:spcPct val="150000"/>
              </a:lnSpc>
            </a:pPr>
            <a:r>
              <a:rPr lang="ar-KW" sz="3000" dirty="0">
                <a:ln w="0"/>
                <a:latin typeface="Simplified Arabic" pitchFamily="18" charset="-78"/>
                <a:cs typeface="Simplified Arabic" pitchFamily="18" charset="-78"/>
              </a:rPr>
              <a:t>أيضا من المكونات المبخر, صمام التمديد, صمام التخفيض</a:t>
            </a:r>
          </a:p>
          <a:p>
            <a:pPr lvl="0" algn="ctr" rtl="1">
              <a:lnSpc>
                <a:spcPct val="150000"/>
              </a:lnSpc>
            </a:pPr>
            <a:r>
              <a:rPr lang="ar-KW" sz="3000" dirty="0">
                <a:ln w="0"/>
                <a:latin typeface="Simplified Arabic" pitchFamily="18" charset="-78"/>
                <a:cs typeface="Simplified Arabic" pitchFamily="18" charset="-78"/>
              </a:rPr>
              <a:t>مقاييس تيار, ضغط, مفتاح تحكم</a:t>
            </a:r>
          </a:p>
          <a:p>
            <a:pPr lvl="0" algn="ctr" rtl="1">
              <a:lnSpc>
                <a:spcPct val="150000"/>
              </a:lnSpc>
            </a:pPr>
            <a:r>
              <a:rPr lang="ar-KW" sz="3000" dirty="0">
                <a:ln w="0"/>
                <a:latin typeface="Simplified Arabic" pitchFamily="18" charset="-78"/>
                <a:cs typeface="Simplified Arabic" pitchFamily="18" charset="-78"/>
              </a:rPr>
              <a:t>من اهم المزايا طاقة رخيصة مهدورة, هدوء وصيانة قليلة, صديقة للبيئة فيمكن استعمال مبردات طبيعية</a:t>
            </a:r>
          </a:p>
          <a:p>
            <a:pPr lvl="0" algn="ctr" rtl="1">
              <a:lnSpc>
                <a:spcPct val="150000"/>
              </a:lnSpc>
            </a:pPr>
            <a:r>
              <a:rPr lang="ar-KW" sz="3000" dirty="0">
                <a:ln w="0"/>
                <a:latin typeface="Simplified Arabic" pitchFamily="18" charset="-78"/>
                <a:cs typeface="Simplified Arabic" pitchFamily="18" charset="-78"/>
              </a:rPr>
              <a:t>من العيوب الكفاءة المنخفضة وبدء تشغيل بطيء إضافة للتعقيد مقارنة مع دورة الضغط البسيطة</a:t>
            </a:r>
          </a:p>
        </p:txBody>
      </p:sp>
      <p:pic>
        <p:nvPicPr>
          <p:cNvPr id="6" name="صورة 5">
            <a:extLst>
              <a:ext uri="{FF2B5EF4-FFF2-40B4-BE49-F238E27FC236}">
                <a16:creationId xmlns:a16="http://schemas.microsoft.com/office/drawing/2014/main" id="{574E33CB-0F98-06F4-7BEB-5C2076F3FF54}"/>
              </a:ext>
            </a:extLst>
          </p:cNvPr>
          <p:cNvPicPr>
            <a:picLocks noChangeAspect="1"/>
          </p:cNvPicPr>
          <p:nvPr/>
        </p:nvPicPr>
        <p:blipFill>
          <a:blip r:embed="rId3"/>
          <a:stretch>
            <a:fillRect/>
          </a:stretch>
        </p:blipFill>
        <p:spPr>
          <a:xfrm>
            <a:off x="7368633" y="434312"/>
            <a:ext cx="4819650" cy="5972175"/>
          </a:xfrm>
          <a:prstGeom prst="rect">
            <a:avLst/>
          </a:prstGeom>
        </p:spPr>
      </p:pic>
    </p:spTree>
    <p:extLst>
      <p:ext uri="{BB962C8B-B14F-4D97-AF65-F5344CB8AC3E}">
        <p14:creationId xmlns:p14="http://schemas.microsoft.com/office/powerpoint/2010/main" val="25940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B555-1E8C-9AC4-372C-3D6D6369BB4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94BEFAE-7B81-33C6-556A-FB6F7D2168CC}"/>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E0B39418-F607-3C53-F8E7-9EAEF05066E7}"/>
              </a:ext>
            </a:extLst>
          </p:cNvPr>
          <p:cNvSpPr>
            <a:spLocks noGrp="1"/>
          </p:cNvSpPr>
          <p:nvPr>
            <p:ph type="sldNum" sz="quarter" idx="12"/>
          </p:nvPr>
        </p:nvSpPr>
        <p:spPr/>
        <p:txBody>
          <a:bodyPr/>
          <a:lstStyle/>
          <a:p>
            <a:fld id="{67CC7A61-ACE8-45A7-AD1A-FCB31593B034}" type="slidenum">
              <a:rPr lang="en-US" smtClean="0"/>
              <a:t>17</a:t>
            </a:fld>
            <a:endParaRPr lang="en-US"/>
          </a:p>
        </p:txBody>
      </p:sp>
      <p:sp>
        <p:nvSpPr>
          <p:cNvPr id="13" name="Rectangle 8">
            <a:extLst>
              <a:ext uri="{FF2B5EF4-FFF2-40B4-BE49-F238E27FC236}">
                <a16:creationId xmlns:a16="http://schemas.microsoft.com/office/drawing/2014/main" id="{CF19643F-BBC0-4DF5-A2D1-CD90B7A0A998}"/>
              </a:ext>
            </a:extLst>
          </p:cNvPr>
          <p:cNvSpPr/>
          <p:nvPr/>
        </p:nvSpPr>
        <p:spPr>
          <a:xfrm>
            <a:off x="79401" y="37171"/>
            <a:ext cx="7125732" cy="6267100"/>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استرجاع وشحن غاز التبريد </a:t>
            </a:r>
          </a:p>
          <a:p>
            <a:pPr lvl="0" algn="ctr" rtl="1">
              <a:lnSpc>
                <a:spcPct val="150000"/>
              </a:lnSpc>
            </a:pPr>
            <a:r>
              <a:rPr lang="en-US" sz="3000" dirty="0">
                <a:ln w="0"/>
                <a:latin typeface="Simplified Arabic" pitchFamily="18" charset="-78"/>
                <a:cs typeface="Simplified Arabic" pitchFamily="18" charset="-78"/>
              </a:rPr>
              <a:t>Recovery and Charging Unit</a:t>
            </a:r>
          </a:p>
          <a:p>
            <a:pPr lvl="0" algn="ctr" rtl="1">
              <a:lnSpc>
                <a:spcPct val="150000"/>
              </a:lnSpc>
            </a:pPr>
            <a:r>
              <a:rPr lang="ar-KW" sz="3000" dirty="0">
                <a:ln w="0"/>
                <a:latin typeface="Simplified Arabic" pitchFamily="18" charset="-78"/>
                <a:cs typeface="Simplified Arabic" pitchFamily="18" charset="-78"/>
              </a:rPr>
              <a:t>أحد أهم الأدوات التي يستخدمها فني تبريد وتكييف محترف. وظيفته الأساسية هي التعامل مع مادة التبريد (الغاز) في أنظمة التبريد والتكييف بشكل آمن وصحيح بيئياً وفنياً.</a:t>
            </a:r>
          </a:p>
          <a:p>
            <a:pPr lvl="0" algn="ctr" rtl="1">
              <a:lnSpc>
                <a:spcPct val="150000"/>
              </a:lnSpc>
            </a:pPr>
            <a:r>
              <a:rPr lang="ar-KW" sz="3000" dirty="0">
                <a:ln w="0"/>
                <a:latin typeface="Simplified Arabic" pitchFamily="18" charset="-78"/>
                <a:cs typeface="Simplified Arabic" pitchFamily="18" charset="-78"/>
              </a:rPr>
              <a:t>الهدف استرجاع الغاز من النظام المراد صيانته وتخزينه بأمان في أسطوانة الجهاز, تفريغ الهواء لمنع تلف النظام, شحن الغاز إلى النظام بعد الاصلاح</a:t>
            </a:r>
          </a:p>
        </p:txBody>
      </p:sp>
      <p:pic>
        <p:nvPicPr>
          <p:cNvPr id="5" name="صورة 4">
            <a:extLst>
              <a:ext uri="{FF2B5EF4-FFF2-40B4-BE49-F238E27FC236}">
                <a16:creationId xmlns:a16="http://schemas.microsoft.com/office/drawing/2014/main" id="{4F0435EB-55FD-1502-7E4F-9A200CFC0C67}"/>
              </a:ext>
            </a:extLst>
          </p:cNvPr>
          <p:cNvPicPr>
            <a:picLocks noChangeAspect="1"/>
          </p:cNvPicPr>
          <p:nvPr/>
        </p:nvPicPr>
        <p:blipFill>
          <a:blip r:embed="rId3"/>
          <a:stretch>
            <a:fillRect/>
          </a:stretch>
        </p:blipFill>
        <p:spPr>
          <a:xfrm>
            <a:off x="7186442" y="37171"/>
            <a:ext cx="4699616" cy="6400911"/>
          </a:xfrm>
          <a:prstGeom prst="rect">
            <a:avLst/>
          </a:prstGeom>
        </p:spPr>
      </p:pic>
    </p:spTree>
    <p:extLst>
      <p:ext uri="{BB962C8B-B14F-4D97-AF65-F5344CB8AC3E}">
        <p14:creationId xmlns:p14="http://schemas.microsoft.com/office/powerpoint/2010/main" val="83306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73C6D-65B7-126B-A567-013CE171647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F20AA6A-AF35-94EF-6866-850F0F3DF797}"/>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107BF7C4-CD46-45F7-BE2E-A693875868A3}"/>
              </a:ext>
            </a:extLst>
          </p:cNvPr>
          <p:cNvSpPr>
            <a:spLocks noGrp="1"/>
          </p:cNvSpPr>
          <p:nvPr>
            <p:ph type="sldNum" sz="quarter" idx="12"/>
          </p:nvPr>
        </p:nvSpPr>
        <p:spPr/>
        <p:txBody>
          <a:bodyPr/>
          <a:lstStyle/>
          <a:p>
            <a:fld id="{67CC7A61-ACE8-45A7-AD1A-FCB31593B034}" type="slidenum">
              <a:rPr lang="en-US" smtClean="0"/>
              <a:t>18</a:t>
            </a:fld>
            <a:endParaRPr lang="en-US"/>
          </a:p>
        </p:txBody>
      </p:sp>
      <p:sp>
        <p:nvSpPr>
          <p:cNvPr id="13" name="Rectangle 8">
            <a:extLst>
              <a:ext uri="{FF2B5EF4-FFF2-40B4-BE49-F238E27FC236}">
                <a16:creationId xmlns:a16="http://schemas.microsoft.com/office/drawing/2014/main" id="{BCEC70E3-B711-5522-DDE4-8DD828B38187}"/>
              </a:ext>
            </a:extLst>
          </p:cNvPr>
          <p:cNvSpPr/>
          <p:nvPr/>
        </p:nvSpPr>
        <p:spPr>
          <a:xfrm>
            <a:off x="79401" y="37171"/>
            <a:ext cx="7125732" cy="4882106"/>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استرجاع وشحن غاز التبريد </a:t>
            </a:r>
          </a:p>
          <a:p>
            <a:pPr lvl="0" algn="ctr" rtl="1">
              <a:lnSpc>
                <a:spcPct val="150000"/>
              </a:lnSpc>
            </a:pPr>
            <a:r>
              <a:rPr lang="en-US" sz="3000" dirty="0">
                <a:ln w="0"/>
                <a:latin typeface="Simplified Arabic" pitchFamily="18" charset="-78"/>
                <a:cs typeface="Simplified Arabic" pitchFamily="18" charset="-78"/>
              </a:rPr>
              <a:t>Recovery and Charging Unit</a:t>
            </a:r>
          </a:p>
          <a:p>
            <a:pPr lvl="0" algn="ctr" rtl="1">
              <a:lnSpc>
                <a:spcPct val="150000"/>
              </a:lnSpc>
            </a:pPr>
            <a:r>
              <a:rPr lang="ar-KW" sz="3000" dirty="0">
                <a:ln w="0"/>
                <a:latin typeface="Simplified Arabic" pitchFamily="18" charset="-78"/>
                <a:cs typeface="Simplified Arabic" pitchFamily="18" charset="-78"/>
              </a:rPr>
              <a:t>الأجزاء الرئيسية الضاغط, خزان الاسترجاع (الأسطوانة), مقاييس ضغط, صمامات, مرشح لإزالة رطوبة وشوائب غاز النظام, مقياس تدفق لكمية الغاز, وصلات وخراطيم.</a:t>
            </a:r>
          </a:p>
          <a:p>
            <a:pPr lvl="0" algn="ctr" rtl="1">
              <a:lnSpc>
                <a:spcPct val="150000"/>
              </a:lnSpc>
            </a:pPr>
            <a:endParaRPr lang="ar-KW" sz="3000" dirty="0">
              <a:ln w="0"/>
              <a:latin typeface="Simplified Arabic" pitchFamily="18" charset="-78"/>
              <a:cs typeface="Simplified Arabic" pitchFamily="18" charset="-78"/>
            </a:endParaRPr>
          </a:p>
          <a:p>
            <a:pPr lvl="0" algn="ctr" rtl="1">
              <a:lnSpc>
                <a:spcPct val="150000"/>
              </a:lnSpc>
            </a:pPr>
            <a:r>
              <a:rPr lang="ar-KW" sz="3000" dirty="0">
                <a:ln w="0"/>
                <a:latin typeface="Simplified Arabic" pitchFamily="18" charset="-78"/>
                <a:cs typeface="Simplified Arabic" pitchFamily="18" charset="-78"/>
              </a:rPr>
              <a:t>عمل الجهاز: استرجاع الغاز, تفريغ الهواء, شحن الغاز</a:t>
            </a:r>
          </a:p>
        </p:txBody>
      </p:sp>
      <p:pic>
        <p:nvPicPr>
          <p:cNvPr id="5" name="صورة 4">
            <a:extLst>
              <a:ext uri="{FF2B5EF4-FFF2-40B4-BE49-F238E27FC236}">
                <a16:creationId xmlns:a16="http://schemas.microsoft.com/office/drawing/2014/main" id="{5832A383-597F-5A85-7000-4FFCE3FB64B3}"/>
              </a:ext>
            </a:extLst>
          </p:cNvPr>
          <p:cNvPicPr>
            <a:picLocks noChangeAspect="1"/>
          </p:cNvPicPr>
          <p:nvPr/>
        </p:nvPicPr>
        <p:blipFill>
          <a:blip r:embed="rId3"/>
          <a:stretch>
            <a:fillRect/>
          </a:stretch>
        </p:blipFill>
        <p:spPr>
          <a:xfrm>
            <a:off x="7186442" y="37171"/>
            <a:ext cx="4699616" cy="6400911"/>
          </a:xfrm>
          <a:prstGeom prst="rect">
            <a:avLst/>
          </a:prstGeom>
        </p:spPr>
      </p:pic>
    </p:spTree>
    <p:extLst>
      <p:ext uri="{BB962C8B-B14F-4D97-AF65-F5344CB8AC3E}">
        <p14:creationId xmlns:p14="http://schemas.microsoft.com/office/powerpoint/2010/main" val="190687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1AF9-4F10-4115-C503-F8534ED5B26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07FCD2EC-5A24-4829-C12C-2BF7621A583B}"/>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FFB72714-F2BD-45E6-F85A-22FC1FFBB1B3}"/>
              </a:ext>
            </a:extLst>
          </p:cNvPr>
          <p:cNvSpPr>
            <a:spLocks noGrp="1"/>
          </p:cNvSpPr>
          <p:nvPr>
            <p:ph type="sldNum" sz="quarter" idx="12"/>
          </p:nvPr>
        </p:nvSpPr>
        <p:spPr/>
        <p:txBody>
          <a:bodyPr/>
          <a:lstStyle/>
          <a:p>
            <a:fld id="{67CC7A61-ACE8-45A7-AD1A-FCB31593B034}" type="slidenum">
              <a:rPr lang="en-US" smtClean="0"/>
              <a:t>19</a:t>
            </a:fld>
            <a:endParaRPr lang="en-US"/>
          </a:p>
        </p:txBody>
      </p:sp>
      <p:sp>
        <p:nvSpPr>
          <p:cNvPr id="13" name="Rectangle 8">
            <a:extLst>
              <a:ext uri="{FF2B5EF4-FFF2-40B4-BE49-F238E27FC236}">
                <a16:creationId xmlns:a16="http://schemas.microsoft.com/office/drawing/2014/main" id="{CEBAFE8F-BED7-E540-C3E5-B51ECBC07931}"/>
              </a:ext>
            </a:extLst>
          </p:cNvPr>
          <p:cNvSpPr/>
          <p:nvPr/>
        </p:nvSpPr>
        <p:spPr>
          <a:xfrm>
            <a:off x="79401" y="37171"/>
            <a:ext cx="7125732" cy="4882106"/>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استرجاع وشحن غاز التبريد </a:t>
            </a:r>
          </a:p>
          <a:p>
            <a:pPr lvl="0" algn="ctr" rtl="1">
              <a:lnSpc>
                <a:spcPct val="150000"/>
              </a:lnSpc>
            </a:pPr>
            <a:r>
              <a:rPr lang="en-US" sz="3000" dirty="0">
                <a:ln w="0"/>
                <a:latin typeface="Simplified Arabic" pitchFamily="18" charset="-78"/>
                <a:cs typeface="Simplified Arabic" pitchFamily="18" charset="-78"/>
              </a:rPr>
              <a:t>Recovery and Charging Unit</a:t>
            </a:r>
          </a:p>
          <a:p>
            <a:pPr lvl="0" algn="ctr" rtl="1">
              <a:lnSpc>
                <a:spcPct val="150000"/>
              </a:lnSpc>
            </a:pPr>
            <a:r>
              <a:rPr lang="ar-KW" sz="3000" dirty="0">
                <a:ln w="0"/>
                <a:latin typeface="Simplified Arabic" pitchFamily="18" charset="-78"/>
                <a:cs typeface="Simplified Arabic" pitchFamily="18" charset="-78"/>
              </a:rPr>
              <a:t>مزايا الجهاز: حماية بيئية (يمنع انطلاق غازات التبريد)</a:t>
            </a:r>
          </a:p>
          <a:p>
            <a:pPr lvl="0" algn="ctr" rtl="1">
              <a:lnSpc>
                <a:spcPct val="150000"/>
              </a:lnSpc>
            </a:pPr>
            <a:r>
              <a:rPr lang="ar-KW" sz="3000" dirty="0">
                <a:ln w="0"/>
                <a:latin typeface="Simplified Arabic" pitchFamily="18" charset="-78"/>
                <a:cs typeface="Simplified Arabic" pitchFamily="18" charset="-78"/>
              </a:rPr>
              <a:t>توفير اقتصادي </a:t>
            </a:r>
            <a:r>
              <a:rPr lang="ar-KW" sz="3000" dirty="0" err="1">
                <a:ln w="0"/>
                <a:latin typeface="Simplified Arabic" pitchFamily="18" charset="-78"/>
                <a:cs typeface="Simplified Arabic" pitchFamily="18" charset="-78"/>
              </a:rPr>
              <a:t>لاعادة</a:t>
            </a:r>
            <a:r>
              <a:rPr lang="ar-KW" sz="3000" dirty="0">
                <a:ln w="0"/>
                <a:latin typeface="Simplified Arabic" pitchFamily="18" charset="-78"/>
                <a:cs typeface="Simplified Arabic" pitchFamily="18" charset="-78"/>
              </a:rPr>
              <a:t> استعمال الغاز المسترجع ان كان نظيفاً</a:t>
            </a:r>
          </a:p>
          <a:p>
            <a:pPr lvl="0" algn="ctr" rtl="1">
              <a:lnSpc>
                <a:spcPct val="150000"/>
              </a:lnSpc>
            </a:pPr>
            <a:r>
              <a:rPr lang="ar-KW" sz="3000" dirty="0">
                <a:ln w="0"/>
                <a:latin typeface="Simplified Arabic" pitchFamily="18" charset="-78"/>
                <a:cs typeface="Simplified Arabic" pitchFamily="18" charset="-78"/>
              </a:rPr>
              <a:t>كفاءة فنية وحماية النظام من التلف</a:t>
            </a:r>
          </a:p>
          <a:p>
            <a:pPr lvl="0" algn="ctr" rtl="1">
              <a:lnSpc>
                <a:spcPct val="150000"/>
              </a:lnSpc>
            </a:pPr>
            <a:r>
              <a:rPr lang="ar-KW" sz="3000">
                <a:ln w="0"/>
                <a:latin typeface="Simplified Arabic" pitchFamily="18" charset="-78"/>
                <a:cs typeface="Simplified Arabic" pitchFamily="18" charset="-78"/>
              </a:rPr>
              <a:t>الأمان بضغوط متحكم بها</a:t>
            </a:r>
            <a:endParaRPr lang="ar-KW" sz="3000" dirty="0">
              <a:ln w="0"/>
              <a:latin typeface="Simplified Arabic" pitchFamily="18" charset="-78"/>
              <a:cs typeface="Simplified Arabic" pitchFamily="18" charset="-78"/>
            </a:endParaRPr>
          </a:p>
        </p:txBody>
      </p:sp>
      <p:pic>
        <p:nvPicPr>
          <p:cNvPr id="5" name="صورة 4">
            <a:extLst>
              <a:ext uri="{FF2B5EF4-FFF2-40B4-BE49-F238E27FC236}">
                <a16:creationId xmlns:a16="http://schemas.microsoft.com/office/drawing/2014/main" id="{F0CBC680-F992-C449-77A7-88866947B0BF}"/>
              </a:ext>
            </a:extLst>
          </p:cNvPr>
          <p:cNvPicPr>
            <a:picLocks noChangeAspect="1"/>
          </p:cNvPicPr>
          <p:nvPr/>
        </p:nvPicPr>
        <p:blipFill>
          <a:blip r:embed="rId3"/>
          <a:stretch>
            <a:fillRect/>
          </a:stretch>
        </p:blipFill>
        <p:spPr>
          <a:xfrm>
            <a:off x="7186442" y="37171"/>
            <a:ext cx="4699616" cy="6400911"/>
          </a:xfrm>
          <a:prstGeom prst="rect">
            <a:avLst/>
          </a:prstGeom>
        </p:spPr>
      </p:pic>
    </p:spTree>
    <p:extLst>
      <p:ext uri="{BB962C8B-B14F-4D97-AF65-F5344CB8AC3E}">
        <p14:creationId xmlns:p14="http://schemas.microsoft.com/office/powerpoint/2010/main" val="100549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72288"/>
            <a:ext cx="11887200" cy="4882106"/>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الهدف الأساسي من التكييف </a:t>
            </a:r>
            <a:r>
              <a:rPr lang="ar-KW" sz="3000" dirty="0">
                <a:ln w="0"/>
                <a:latin typeface="Simplified Arabic" pitchFamily="18" charset="-78"/>
                <a:cs typeface="Simplified Arabic" pitchFamily="18" charset="-78"/>
              </a:rPr>
              <a:t>هو خلق جو مناسب داخل المكان بحيث يشعر الكائن الحي بالراحة ويتمكن من أداء عمله ودوره بأعلى إنتاجية ممكنة.</a:t>
            </a:r>
          </a:p>
          <a:p>
            <a:pPr lvl="0" algn="ctr" rtl="1">
              <a:lnSpc>
                <a:spcPct val="150000"/>
              </a:lnSpc>
            </a:pPr>
            <a:r>
              <a:rPr lang="ar-KW" sz="3000" b="1" dirty="0">
                <a:ln w="0"/>
                <a:latin typeface="Simplified Arabic" pitchFamily="18" charset="-78"/>
                <a:cs typeface="Simplified Arabic" pitchFamily="18" charset="-78"/>
              </a:rPr>
              <a:t>والهدف من التبريد </a:t>
            </a:r>
            <a:r>
              <a:rPr lang="ar-KW" sz="3000" dirty="0">
                <a:ln w="0"/>
                <a:latin typeface="Simplified Arabic" pitchFamily="18" charset="-78"/>
                <a:cs typeface="Simplified Arabic" pitchFamily="18" charset="-78"/>
              </a:rPr>
              <a:t>هو المحافظة على الغذاء والمواد وابطاء نمو البكتيريا وتحسين كفاءة عمل المعدات والآلات وزيادة عمرها الافتراضي وضمان بيئة صحية وآمنة, كما يستعمل في المجال الطبي لمعالجة الالتهابات والسرطان وتقليل القلق.</a:t>
            </a:r>
          </a:p>
          <a:p>
            <a:pPr lvl="0" algn="ctr" rtl="1">
              <a:lnSpc>
                <a:spcPct val="150000"/>
              </a:lnSpc>
            </a:pPr>
            <a:r>
              <a:rPr lang="ar-KW" sz="3000" b="1" dirty="0">
                <a:ln w="0"/>
                <a:latin typeface="Simplified Arabic" pitchFamily="18" charset="-78"/>
                <a:cs typeface="Simplified Arabic" pitchFamily="18" charset="-78"/>
              </a:rPr>
              <a:t>وللدخول في الواقع العملي التطبيقي</a:t>
            </a:r>
          </a:p>
          <a:p>
            <a:pPr lvl="0" algn="ctr" rtl="1">
              <a:lnSpc>
                <a:spcPct val="150000"/>
              </a:lnSpc>
            </a:pPr>
            <a:r>
              <a:rPr lang="ar-KW" sz="3000" b="1" dirty="0">
                <a:ln w="0"/>
                <a:latin typeface="Simplified Arabic" pitchFamily="18" charset="-78"/>
                <a:cs typeface="Simplified Arabic" pitchFamily="18" charset="-78"/>
              </a:rPr>
              <a:t>سنتناول أهم الأجهزة المخبرية العملية في مخبر التبريد في الكلية التطبيقية</a:t>
            </a:r>
          </a:p>
        </p:txBody>
      </p:sp>
      <p:sp>
        <p:nvSpPr>
          <p:cNvPr id="2" name="Date Placeholder 1"/>
          <p:cNvSpPr>
            <a:spLocks noGrp="1"/>
          </p:cNvSpPr>
          <p:nvPr>
            <p:ph type="dt" sz="half" idx="10"/>
          </p:nvPr>
        </p:nvSpPr>
        <p:spPr/>
        <p:txBody>
          <a:bodyPr/>
          <a:lstStyle/>
          <a:p>
            <a:fld id="{2E085157-39B8-437B-856A-E90BCC506307}" type="datetime1">
              <a:rPr lang="en-US" smtClean="0"/>
              <a:t>12/17/2025</a:t>
            </a:fld>
            <a:endParaRPr lang="en-US" dirty="0"/>
          </a:p>
        </p:txBody>
      </p:sp>
      <p:sp>
        <p:nvSpPr>
          <p:cNvPr id="11" name="Slide Number Placeholder 10"/>
          <p:cNvSpPr>
            <a:spLocks noGrp="1"/>
          </p:cNvSpPr>
          <p:nvPr>
            <p:ph type="sldNum" sz="quarter" idx="12"/>
          </p:nvPr>
        </p:nvSpPr>
        <p:spPr/>
        <p:txBody>
          <a:bodyPr/>
          <a:lstStyle/>
          <a:p>
            <a:fld id="{67CC7A61-ACE8-45A7-AD1A-FCB31593B034}" type="slidenum">
              <a:rPr lang="en-US" sz="1400" b="1" smtClean="0">
                <a:solidFill>
                  <a:schemeClr val="tx1"/>
                </a:solidFill>
              </a:rPr>
              <a:t>2</a:t>
            </a:fld>
            <a:endParaRPr lang="en-US" sz="1400" b="1" dirty="0">
              <a:solidFill>
                <a:schemeClr val="tx1"/>
              </a:solidFill>
            </a:endParaRPr>
          </a:p>
        </p:txBody>
      </p:sp>
      <p:sp>
        <p:nvSpPr>
          <p:cNvPr id="5" name="Rectangle 4"/>
          <p:cNvSpPr/>
          <p:nvPr/>
        </p:nvSpPr>
        <p:spPr>
          <a:xfrm>
            <a:off x="3781868" y="152400"/>
            <a:ext cx="4323463" cy="8329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lnSpc>
                <a:spcPct val="150000"/>
              </a:lnSpc>
            </a:pPr>
            <a:r>
              <a:rPr lang="ar-KW" sz="3500" b="1" cap="all" dirty="0">
                <a:ln w="0"/>
                <a:solidFill>
                  <a:srgbClr val="FF0000"/>
                </a:solidFill>
                <a:effectLst>
                  <a:reflection blurRad="12700" stA="50000" endPos="50000" dist="5000" dir="5400000" sy="-100000" rotWithShape="0"/>
                </a:effectLst>
                <a:latin typeface="Simplified Arabic" pitchFamily="18" charset="-78"/>
                <a:cs typeface="Simplified Arabic" pitchFamily="18" charset="-78"/>
              </a:rPr>
              <a:t>1- محور التكييف والتبريد</a:t>
            </a:r>
            <a:endParaRPr lang="en-US" sz="3500" b="1" cap="all"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31354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3D0DF-3CF0-D64A-071E-0AA6705B61FD}"/>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3168642-8A39-1D84-9B69-5A2FC8DA3B71}"/>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BFCD5BCE-DBFC-9432-7B83-3D6A7810D21F}"/>
              </a:ext>
            </a:extLst>
          </p:cNvPr>
          <p:cNvSpPr>
            <a:spLocks noGrp="1"/>
          </p:cNvSpPr>
          <p:nvPr>
            <p:ph type="sldNum" sz="quarter" idx="12"/>
          </p:nvPr>
        </p:nvSpPr>
        <p:spPr/>
        <p:txBody>
          <a:bodyPr/>
          <a:lstStyle/>
          <a:p>
            <a:fld id="{67CC7A61-ACE8-45A7-AD1A-FCB31593B034}" type="slidenum">
              <a:rPr lang="en-US" smtClean="0"/>
              <a:t>20</a:t>
            </a:fld>
            <a:endParaRPr lang="en-US"/>
          </a:p>
        </p:txBody>
      </p:sp>
      <p:sp>
        <p:nvSpPr>
          <p:cNvPr id="13" name="Rectangle 8">
            <a:extLst>
              <a:ext uri="{FF2B5EF4-FFF2-40B4-BE49-F238E27FC236}">
                <a16:creationId xmlns:a16="http://schemas.microsoft.com/office/drawing/2014/main" id="{D663F7C8-9FD6-2919-816B-A428A0637AAB}"/>
              </a:ext>
            </a:extLst>
          </p:cNvPr>
          <p:cNvSpPr/>
          <p:nvPr/>
        </p:nvSpPr>
        <p:spPr>
          <a:xfrm>
            <a:off x="79401" y="37171"/>
            <a:ext cx="7125732" cy="6267100"/>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ميزان غاز التبريد الكهربائي الرقمي</a:t>
            </a:r>
          </a:p>
          <a:p>
            <a:pPr lvl="0" algn="ctr" rtl="1">
              <a:lnSpc>
                <a:spcPct val="150000"/>
              </a:lnSpc>
            </a:pPr>
            <a:r>
              <a:rPr lang="en-US" sz="3000" dirty="0">
                <a:ln w="0"/>
                <a:latin typeface="Simplified Arabic" pitchFamily="18" charset="-78"/>
                <a:cs typeface="Simplified Arabic" pitchFamily="18" charset="-78"/>
              </a:rPr>
              <a:t>Electric Refrigerant Scale</a:t>
            </a:r>
          </a:p>
          <a:p>
            <a:pPr lvl="0" algn="ctr" rtl="1">
              <a:lnSpc>
                <a:spcPct val="150000"/>
              </a:lnSpc>
            </a:pPr>
            <a:r>
              <a:rPr lang="ar-KW" sz="3000" dirty="0">
                <a:ln w="0"/>
                <a:latin typeface="Simplified Arabic" pitchFamily="18" charset="-78"/>
                <a:cs typeface="Simplified Arabic" pitchFamily="18" charset="-78"/>
              </a:rPr>
              <a:t>ميزان إلكتروني دقيق مُصمم خصيصاً لقياس وزن غاز التبريد الذي يتم شحنه في أنظمة التبريد والتكييف (مثل مكيفات </a:t>
            </a:r>
            <a:r>
              <a:rPr lang="ar-KW" sz="3000" dirty="0" err="1">
                <a:ln w="0"/>
                <a:latin typeface="Simplified Arabic" pitchFamily="18" charset="-78"/>
                <a:cs typeface="Simplified Arabic" pitchFamily="18" charset="-78"/>
              </a:rPr>
              <a:t>السبلت</a:t>
            </a:r>
            <a:r>
              <a:rPr lang="ar-KW" sz="3000" dirty="0">
                <a:ln w="0"/>
                <a:latin typeface="Simplified Arabic" pitchFamily="18" charset="-78"/>
                <a:cs typeface="Simplified Arabic" pitchFamily="18" charset="-78"/>
              </a:rPr>
              <a:t>، الثلاجات، مكيفات السيارات، إلخ).</a:t>
            </a:r>
          </a:p>
          <a:p>
            <a:pPr lvl="0" algn="ctr" rtl="1">
              <a:lnSpc>
                <a:spcPct val="150000"/>
              </a:lnSpc>
            </a:pPr>
            <a:r>
              <a:rPr lang="ar-KW" sz="3000" b="1" dirty="0">
                <a:ln w="0"/>
                <a:latin typeface="Simplified Arabic" pitchFamily="18" charset="-78"/>
                <a:cs typeface="Simplified Arabic" pitchFamily="18" charset="-78"/>
              </a:rPr>
              <a:t>وظيفته</a:t>
            </a:r>
            <a:r>
              <a:rPr lang="ar-KW" sz="3000" dirty="0">
                <a:ln w="0"/>
                <a:latin typeface="Simplified Arabic" pitchFamily="18" charset="-78"/>
                <a:cs typeface="Simplified Arabic" pitchFamily="18" charset="-78"/>
              </a:rPr>
              <a:t> ضمان إضافة الكمية المضبوطة تماماً من غاز التبريد التي يحتاجها النظام للعمل بكفاءة تامة.</a:t>
            </a:r>
          </a:p>
          <a:p>
            <a:pPr lvl="0" algn="ctr" rtl="1">
              <a:lnSpc>
                <a:spcPct val="150000"/>
              </a:lnSpc>
            </a:pPr>
            <a:r>
              <a:rPr lang="ar-KW" sz="3000" dirty="0">
                <a:ln w="0"/>
                <a:latin typeface="Simplified Arabic" pitchFamily="18" charset="-78"/>
                <a:cs typeface="Simplified Arabic" pitchFamily="18" charset="-78"/>
              </a:rPr>
              <a:t>منع الشحن الزائد أو الناقص</a:t>
            </a:r>
          </a:p>
          <a:p>
            <a:pPr lvl="0" algn="ctr" rtl="1">
              <a:lnSpc>
                <a:spcPct val="150000"/>
              </a:lnSpc>
            </a:pPr>
            <a:r>
              <a:rPr lang="ar-KW" sz="3000" dirty="0">
                <a:ln w="0"/>
                <a:latin typeface="Simplified Arabic" pitchFamily="18" charset="-78"/>
                <a:cs typeface="Simplified Arabic" pitchFamily="18" charset="-78"/>
              </a:rPr>
              <a:t>موثوقية عالية بعيدا عن المقاييس</a:t>
            </a:r>
          </a:p>
        </p:txBody>
      </p:sp>
      <p:pic>
        <p:nvPicPr>
          <p:cNvPr id="6" name="صورة 5">
            <a:extLst>
              <a:ext uri="{FF2B5EF4-FFF2-40B4-BE49-F238E27FC236}">
                <a16:creationId xmlns:a16="http://schemas.microsoft.com/office/drawing/2014/main" id="{0675BC76-56F1-DD5B-A3DA-72D5A203C632}"/>
              </a:ext>
            </a:extLst>
          </p:cNvPr>
          <p:cNvPicPr>
            <a:picLocks noChangeAspect="1"/>
          </p:cNvPicPr>
          <p:nvPr/>
        </p:nvPicPr>
        <p:blipFill>
          <a:blip r:embed="rId3"/>
          <a:stretch>
            <a:fillRect/>
          </a:stretch>
        </p:blipFill>
        <p:spPr>
          <a:xfrm>
            <a:off x="7091509" y="281767"/>
            <a:ext cx="5021090" cy="5189757"/>
          </a:xfrm>
          <a:prstGeom prst="rect">
            <a:avLst/>
          </a:prstGeom>
        </p:spPr>
      </p:pic>
    </p:spTree>
    <p:extLst>
      <p:ext uri="{BB962C8B-B14F-4D97-AF65-F5344CB8AC3E}">
        <p14:creationId xmlns:p14="http://schemas.microsoft.com/office/powerpoint/2010/main" val="359620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AE33-B5F0-98A1-8D1E-ADC4FB06874C}"/>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8183E4A-824F-ED55-BC61-402A4637B784}"/>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DD560837-E705-86A9-D87F-081C2E8285E4}"/>
              </a:ext>
            </a:extLst>
          </p:cNvPr>
          <p:cNvSpPr>
            <a:spLocks noGrp="1"/>
          </p:cNvSpPr>
          <p:nvPr>
            <p:ph type="sldNum" sz="quarter" idx="12"/>
          </p:nvPr>
        </p:nvSpPr>
        <p:spPr/>
        <p:txBody>
          <a:bodyPr/>
          <a:lstStyle/>
          <a:p>
            <a:fld id="{67CC7A61-ACE8-45A7-AD1A-FCB31593B034}" type="slidenum">
              <a:rPr lang="en-US" smtClean="0"/>
              <a:t>21</a:t>
            </a:fld>
            <a:endParaRPr lang="en-US"/>
          </a:p>
        </p:txBody>
      </p:sp>
      <p:sp>
        <p:nvSpPr>
          <p:cNvPr id="13" name="Rectangle 8">
            <a:extLst>
              <a:ext uri="{FF2B5EF4-FFF2-40B4-BE49-F238E27FC236}">
                <a16:creationId xmlns:a16="http://schemas.microsoft.com/office/drawing/2014/main" id="{3D04C1A9-02E7-AE62-359C-A285E08A7C2A}"/>
              </a:ext>
            </a:extLst>
          </p:cNvPr>
          <p:cNvSpPr/>
          <p:nvPr/>
        </p:nvSpPr>
        <p:spPr>
          <a:xfrm>
            <a:off x="79401" y="37171"/>
            <a:ext cx="7125732" cy="6267100"/>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مجموعة منافذ غاز التبريد الذكية مع مقياس الفراغ</a:t>
            </a:r>
          </a:p>
          <a:p>
            <a:pPr lvl="0" algn="ctr" rtl="1">
              <a:lnSpc>
                <a:spcPct val="150000"/>
              </a:lnSpc>
            </a:pPr>
            <a:r>
              <a:rPr lang="en-US" sz="3000" dirty="0">
                <a:ln w="0"/>
                <a:latin typeface="Simplified Arabic" pitchFamily="18" charset="-78"/>
                <a:cs typeface="Simplified Arabic" pitchFamily="18" charset="-78"/>
              </a:rPr>
              <a:t>SMAN Refrigerant Manifold and Micron Gauge</a:t>
            </a:r>
          </a:p>
          <a:p>
            <a:pPr lvl="0" algn="ctr" rtl="1">
              <a:lnSpc>
                <a:spcPct val="150000"/>
              </a:lnSpc>
            </a:pPr>
            <a:r>
              <a:rPr lang="ar-KW" sz="3000" dirty="0">
                <a:ln w="0"/>
                <a:latin typeface="Simplified Arabic" pitchFamily="18" charset="-78"/>
                <a:cs typeface="Simplified Arabic" pitchFamily="18" charset="-78"/>
              </a:rPr>
              <a:t>مجموعة منافذ (</a:t>
            </a:r>
            <a:r>
              <a:rPr lang="ar-KW" sz="3000" dirty="0" err="1">
                <a:ln w="0"/>
                <a:latin typeface="Simplified Arabic" pitchFamily="18" charset="-78"/>
                <a:cs typeface="Simplified Arabic" pitchFamily="18" charset="-78"/>
              </a:rPr>
              <a:t>مانيفولد</a:t>
            </a:r>
            <a:r>
              <a:rPr lang="ar-KW" sz="3000" dirty="0">
                <a:ln w="0"/>
                <a:latin typeface="Simplified Arabic" pitchFamily="18" charset="-78"/>
                <a:cs typeface="Simplified Arabic" pitchFamily="18" charset="-78"/>
              </a:rPr>
              <a:t>) متطورة ورقمية تجمع بين وظائف مجموعة المنافذ التقليدية (</a:t>
            </a:r>
            <a:r>
              <a:rPr lang="ar-KW" sz="3000" dirty="0" err="1">
                <a:ln w="0"/>
                <a:latin typeface="Simplified Arabic" pitchFamily="18" charset="-78"/>
                <a:cs typeface="Simplified Arabic" pitchFamily="18" charset="-78"/>
              </a:rPr>
              <a:t>المانيفولد</a:t>
            </a:r>
            <a:r>
              <a:rPr lang="ar-KW" sz="3000" dirty="0">
                <a:ln w="0"/>
                <a:latin typeface="Simplified Arabic" pitchFamily="18" charset="-78"/>
                <a:cs typeface="Simplified Arabic" pitchFamily="18" charset="-78"/>
              </a:rPr>
              <a:t>) مع إضافة قدرات قياس رقمية ومقياس فراغ مدمج. وهو مصمم لفنيي التبريد والتكييف المحترفين.</a:t>
            </a:r>
          </a:p>
          <a:p>
            <a:pPr lvl="0" algn="ctr" rtl="1">
              <a:lnSpc>
                <a:spcPct val="150000"/>
              </a:lnSpc>
            </a:pPr>
            <a:r>
              <a:rPr lang="ar-KW" sz="3000" b="1" dirty="0">
                <a:ln w="0"/>
                <a:latin typeface="Simplified Arabic" pitchFamily="18" charset="-78"/>
                <a:cs typeface="Simplified Arabic" pitchFamily="18" charset="-78"/>
              </a:rPr>
              <a:t>وظيفته</a:t>
            </a:r>
            <a:r>
              <a:rPr lang="ar-KW" sz="3000" dirty="0">
                <a:ln w="0"/>
                <a:latin typeface="Simplified Arabic" pitchFamily="18" charset="-78"/>
                <a:cs typeface="Simplified Arabic" pitchFamily="18" charset="-78"/>
              </a:rPr>
              <a:t> مراقبة شاملة, تشخيص دقيق, تفريغ النظام وتجفيفه, شحن الغاز</a:t>
            </a:r>
          </a:p>
        </p:txBody>
      </p:sp>
      <p:pic>
        <p:nvPicPr>
          <p:cNvPr id="6" name="صورة 5">
            <a:extLst>
              <a:ext uri="{FF2B5EF4-FFF2-40B4-BE49-F238E27FC236}">
                <a16:creationId xmlns:a16="http://schemas.microsoft.com/office/drawing/2014/main" id="{E1433399-16A7-E74E-0EF0-378AE5D3A6DD}"/>
              </a:ext>
            </a:extLst>
          </p:cNvPr>
          <p:cNvPicPr>
            <a:picLocks noChangeAspect="1"/>
          </p:cNvPicPr>
          <p:nvPr/>
        </p:nvPicPr>
        <p:blipFill>
          <a:blip r:embed="rId3"/>
          <a:stretch>
            <a:fillRect/>
          </a:stretch>
        </p:blipFill>
        <p:spPr>
          <a:xfrm>
            <a:off x="7091509" y="281767"/>
            <a:ext cx="5021090" cy="5189757"/>
          </a:xfrm>
          <a:prstGeom prst="rect">
            <a:avLst/>
          </a:prstGeom>
        </p:spPr>
      </p:pic>
    </p:spTree>
    <p:extLst>
      <p:ext uri="{BB962C8B-B14F-4D97-AF65-F5344CB8AC3E}">
        <p14:creationId xmlns:p14="http://schemas.microsoft.com/office/powerpoint/2010/main" val="3897944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AF144-893D-F7E9-C328-297766D7929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36BC4E3-66FA-306D-6D1C-2C2CA0329C05}"/>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14FD5AD8-1C73-1BA3-5A19-13080FF5AA6F}"/>
              </a:ext>
            </a:extLst>
          </p:cNvPr>
          <p:cNvSpPr>
            <a:spLocks noGrp="1"/>
          </p:cNvSpPr>
          <p:nvPr>
            <p:ph type="sldNum" sz="quarter" idx="12"/>
          </p:nvPr>
        </p:nvSpPr>
        <p:spPr/>
        <p:txBody>
          <a:bodyPr/>
          <a:lstStyle/>
          <a:p>
            <a:fld id="{67CC7A61-ACE8-45A7-AD1A-FCB31593B034}" type="slidenum">
              <a:rPr lang="en-US" smtClean="0"/>
              <a:t>22</a:t>
            </a:fld>
            <a:endParaRPr lang="en-US"/>
          </a:p>
        </p:txBody>
      </p:sp>
      <p:sp>
        <p:nvSpPr>
          <p:cNvPr id="13" name="Rectangle 8">
            <a:extLst>
              <a:ext uri="{FF2B5EF4-FFF2-40B4-BE49-F238E27FC236}">
                <a16:creationId xmlns:a16="http://schemas.microsoft.com/office/drawing/2014/main" id="{D2F06674-68DE-099E-DD82-600D65A5126E}"/>
              </a:ext>
            </a:extLst>
          </p:cNvPr>
          <p:cNvSpPr/>
          <p:nvPr/>
        </p:nvSpPr>
        <p:spPr>
          <a:xfrm>
            <a:off x="2148270" y="0"/>
            <a:ext cx="7125732" cy="1640834"/>
          </a:xfrm>
          <a:prstGeom prst="rect">
            <a:avLst/>
          </a:prstGeom>
        </p:spPr>
        <p:txBody>
          <a:bodyPr wrap="square">
            <a:spAutoFit/>
          </a:bodyPr>
          <a:lstStyle/>
          <a:p>
            <a:pPr lvl="0" algn="ctr" rtl="1">
              <a:lnSpc>
                <a:spcPct val="150000"/>
              </a:lnSpc>
            </a:pPr>
            <a:r>
              <a:rPr lang="ar-KW" sz="3500" b="1" dirty="0">
                <a:ln w="0"/>
                <a:solidFill>
                  <a:srgbClr val="FF0000"/>
                </a:solidFill>
                <a:latin typeface="Simplified Arabic" pitchFamily="18" charset="-78"/>
                <a:cs typeface="Simplified Arabic" pitchFamily="18" charset="-78"/>
              </a:rPr>
              <a:t>الطباعة ثلاثية الأبعاد </a:t>
            </a:r>
          </a:p>
          <a:p>
            <a:pPr lvl="0" algn="ctr" rtl="1">
              <a:lnSpc>
                <a:spcPct val="150000"/>
              </a:lnSpc>
            </a:pPr>
            <a:r>
              <a:rPr lang="en-US" sz="3500" b="1" dirty="0">
                <a:ln w="0"/>
                <a:solidFill>
                  <a:srgbClr val="FF0000"/>
                </a:solidFill>
                <a:latin typeface="Simplified Arabic" pitchFamily="18" charset="-78"/>
                <a:cs typeface="Simplified Arabic" pitchFamily="18" charset="-78"/>
              </a:rPr>
              <a:t>3D printing</a:t>
            </a:r>
          </a:p>
        </p:txBody>
      </p:sp>
      <p:pic>
        <p:nvPicPr>
          <p:cNvPr id="5" name="صورة 4">
            <a:extLst>
              <a:ext uri="{FF2B5EF4-FFF2-40B4-BE49-F238E27FC236}">
                <a16:creationId xmlns:a16="http://schemas.microsoft.com/office/drawing/2014/main" id="{24C800BD-E8D4-DD3C-78BE-ADB6BB5B634C}"/>
              </a:ext>
            </a:extLst>
          </p:cNvPr>
          <p:cNvPicPr>
            <a:picLocks noChangeAspect="1"/>
          </p:cNvPicPr>
          <p:nvPr/>
        </p:nvPicPr>
        <p:blipFill>
          <a:blip r:embed="rId3"/>
          <a:stretch>
            <a:fillRect/>
          </a:stretch>
        </p:blipFill>
        <p:spPr>
          <a:xfrm>
            <a:off x="828192" y="1877509"/>
            <a:ext cx="9765887" cy="4536412"/>
          </a:xfrm>
          <a:prstGeom prst="rect">
            <a:avLst/>
          </a:prstGeom>
        </p:spPr>
      </p:pic>
    </p:spTree>
    <p:extLst>
      <p:ext uri="{BB962C8B-B14F-4D97-AF65-F5344CB8AC3E}">
        <p14:creationId xmlns:p14="http://schemas.microsoft.com/office/powerpoint/2010/main" val="356530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CD663-BE57-1E3A-CFDD-4E3F37ED812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717798B-7550-D4AC-BECE-1D81B8360688}"/>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2E6C922B-1D98-E854-2C4F-2A4C17437876}"/>
              </a:ext>
            </a:extLst>
          </p:cNvPr>
          <p:cNvSpPr>
            <a:spLocks noGrp="1"/>
          </p:cNvSpPr>
          <p:nvPr>
            <p:ph type="sldNum" sz="quarter" idx="12"/>
          </p:nvPr>
        </p:nvSpPr>
        <p:spPr/>
        <p:txBody>
          <a:bodyPr/>
          <a:lstStyle/>
          <a:p>
            <a:fld id="{67CC7A61-ACE8-45A7-AD1A-FCB31593B034}" type="slidenum">
              <a:rPr lang="en-US" smtClean="0"/>
              <a:t>23</a:t>
            </a:fld>
            <a:endParaRPr lang="en-US"/>
          </a:p>
        </p:txBody>
      </p:sp>
      <p:sp>
        <p:nvSpPr>
          <p:cNvPr id="13" name="Rectangle 8">
            <a:extLst>
              <a:ext uri="{FF2B5EF4-FFF2-40B4-BE49-F238E27FC236}">
                <a16:creationId xmlns:a16="http://schemas.microsoft.com/office/drawing/2014/main" id="{D0ACD7A2-B2F9-9F02-1FC8-CBFA22F998E9}"/>
              </a:ext>
            </a:extLst>
          </p:cNvPr>
          <p:cNvSpPr/>
          <p:nvPr/>
        </p:nvSpPr>
        <p:spPr>
          <a:xfrm>
            <a:off x="79400" y="37171"/>
            <a:ext cx="11731599" cy="3497111"/>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الطباعة ثلاثية الابعاد: </a:t>
            </a:r>
          </a:p>
          <a:p>
            <a:pPr lvl="0" algn="ctr" rtl="1">
              <a:lnSpc>
                <a:spcPct val="150000"/>
              </a:lnSpc>
            </a:pPr>
            <a:r>
              <a:rPr lang="ar-KW" sz="3000" dirty="0">
                <a:ln w="0"/>
                <a:latin typeface="Simplified Arabic" pitchFamily="18" charset="-78"/>
                <a:cs typeface="Simplified Arabic" pitchFamily="18" charset="-78"/>
              </a:rPr>
              <a:t>هي انشاء اجسام ثلاثية الابعاد من نماذج رقمية عن طريق بناء القطعة (المنتج) طبقة فوق طبقة مما يسمح بتشكيل اشكال معقدة بسرعة وكلفة أقل.</a:t>
            </a:r>
          </a:p>
          <a:p>
            <a:pPr lvl="0" algn="ctr" rtl="1">
              <a:lnSpc>
                <a:spcPct val="150000"/>
              </a:lnSpc>
            </a:pPr>
            <a:r>
              <a:rPr lang="ar-KW" sz="3000" dirty="0">
                <a:ln w="0"/>
                <a:latin typeface="Simplified Arabic" pitchFamily="18" charset="-78"/>
                <a:cs typeface="Simplified Arabic" pitchFamily="18" charset="-78"/>
              </a:rPr>
              <a:t>تستعمل الطباعة ثلاثية الابعاد في تشكيل منتجات طبية وهندسية وتعليمية ومنتجات استهلاكية من خلال إضافة مواد بدلا من استهلاكها</a:t>
            </a:r>
            <a:endParaRPr lang="en-US" sz="3000" dirty="0">
              <a:ln w="0"/>
              <a:latin typeface="Simplified Arabic" pitchFamily="18" charset="-78"/>
              <a:cs typeface="Simplified Arabic" pitchFamily="18" charset="-78"/>
            </a:endParaRPr>
          </a:p>
        </p:txBody>
      </p:sp>
      <p:pic>
        <p:nvPicPr>
          <p:cNvPr id="5" name="صورة 4">
            <a:extLst>
              <a:ext uri="{FF2B5EF4-FFF2-40B4-BE49-F238E27FC236}">
                <a16:creationId xmlns:a16="http://schemas.microsoft.com/office/drawing/2014/main" id="{E2FBE416-7EE6-6024-94A3-772EF44AC995}"/>
              </a:ext>
            </a:extLst>
          </p:cNvPr>
          <p:cNvPicPr>
            <a:picLocks noChangeAspect="1"/>
          </p:cNvPicPr>
          <p:nvPr/>
        </p:nvPicPr>
        <p:blipFill>
          <a:blip r:embed="rId3"/>
          <a:stretch>
            <a:fillRect/>
          </a:stretch>
        </p:blipFill>
        <p:spPr>
          <a:xfrm>
            <a:off x="1922971" y="3429000"/>
            <a:ext cx="7351031" cy="3386253"/>
          </a:xfrm>
          <a:prstGeom prst="rect">
            <a:avLst/>
          </a:prstGeom>
        </p:spPr>
      </p:pic>
    </p:spTree>
    <p:extLst>
      <p:ext uri="{BB962C8B-B14F-4D97-AF65-F5344CB8AC3E}">
        <p14:creationId xmlns:p14="http://schemas.microsoft.com/office/powerpoint/2010/main" val="352631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2E68-CE9A-553F-11EC-227B21EC31D3}"/>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4CEED78-C2FD-9B78-0E0F-88AF5A141CDE}"/>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FCF48EEA-4819-2311-1FE7-B895F6E7448B}"/>
              </a:ext>
            </a:extLst>
          </p:cNvPr>
          <p:cNvSpPr>
            <a:spLocks noGrp="1"/>
          </p:cNvSpPr>
          <p:nvPr>
            <p:ph type="sldNum" sz="quarter" idx="12"/>
          </p:nvPr>
        </p:nvSpPr>
        <p:spPr/>
        <p:txBody>
          <a:bodyPr/>
          <a:lstStyle/>
          <a:p>
            <a:fld id="{67CC7A61-ACE8-45A7-AD1A-FCB31593B034}" type="slidenum">
              <a:rPr lang="en-US" smtClean="0"/>
              <a:t>24</a:t>
            </a:fld>
            <a:endParaRPr lang="en-US"/>
          </a:p>
        </p:txBody>
      </p:sp>
      <p:sp>
        <p:nvSpPr>
          <p:cNvPr id="13" name="Rectangle 8">
            <a:extLst>
              <a:ext uri="{FF2B5EF4-FFF2-40B4-BE49-F238E27FC236}">
                <a16:creationId xmlns:a16="http://schemas.microsoft.com/office/drawing/2014/main" id="{BA694E89-475B-8D1E-8064-92FAC1BDFD30}"/>
              </a:ext>
            </a:extLst>
          </p:cNvPr>
          <p:cNvSpPr/>
          <p:nvPr/>
        </p:nvSpPr>
        <p:spPr>
          <a:xfrm>
            <a:off x="79401" y="37171"/>
            <a:ext cx="5102200" cy="6267100"/>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آلية العمل</a:t>
            </a:r>
          </a:p>
          <a:p>
            <a:pPr lvl="0" algn="ctr" rtl="1">
              <a:lnSpc>
                <a:spcPct val="150000"/>
              </a:lnSpc>
            </a:pPr>
            <a:r>
              <a:rPr lang="ar-KW" sz="3000" dirty="0">
                <a:ln w="0"/>
                <a:latin typeface="Simplified Arabic" pitchFamily="18" charset="-78"/>
                <a:cs typeface="Simplified Arabic" pitchFamily="18" charset="-78"/>
              </a:rPr>
              <a:t>1-التصميم الرقمي/ يتم انشاء نموذج ثلاثي الابعاد باستعمال برامج </a:t>
            </a:r>
            <a:r>
              <a:rPr lang="en-US" sz="3000" dirty="0">
                <a:ln w="0"/>
                <a:latin typeface="Simplified Arabic" pitchFamily="18" charset="-78"/>
                <a:cs typeface="Simplified Arabic" pitchFamily="18" charset="-78"/>
              </a:rPr>
              <a:t>CAD</a:t>
            </a:r>
            <a:endParaRPr lang="ar-KW" sz="3000" dirty="0">
              <a:ln w="0"/>
              <a:latin typeface="Simplified Arabic" pitchFamily="18" charset="-78"/>
              <a:cs typeface="Simplified Arabic" pitchFamily="18" charset="-78"/>
            </a:endParaRPr>
          </a:p>
          <a:p>
            <a:pPr lvl="0" algn="ctr" rtl="1">
              <a:lnSpc>
                <a:spcPct val="150000"/>
              </a:lnSpc>
            </a:pPr>
            <a:r>
              <a:rPr lang="ar-KW" sz="3000" dirty="0">
                <a:ln w="0"/>
                <a:latin typeface="Simplified Arabic" pitchFamily="18" charset="-78"/>
                <a:cs typeface="Simplified Arabic" pitchFamily="18" charset="-78"/>
              </a:rPr>
              <a:t>2-التقطيع: وهو تقسيم النموذج الرقمي لآلاف من الطبقات</a:t>
            </a:r>
          </a:p>
          <a:p>
            <a:pPr lvl="0" algn="ctr" rtl="1">
              <a:lnSpc>
                <a:spcPct val="150000"/>
              </a:lnSpc>
            </a:pPr>
            <a:r>
              <a:rPr lang="ar-KW" sz="3000" dirty="0">
                <a:ln w="0"/>
                <a:latin typeface="Simplified Arabic" pitchFamily="18" charset="-78"/>
                <a:cs typeface="Simplified Arabic" pitchFamily="18" charset="-78"/>
              </a:rPr>
              <a:t>3-الطباعة: تقوم الطابعة بترسيب مادة (بلاستيك, معدن, سيراميك) طبقة فوق طبقة ودمجها مع الطبقة السفلية لتكوين المنتج</a:t>
            </a:r>
            <a:endParaRPr lang="en-US" sz="3000" dirty="0">
              <a:ln w="0"/>
              <a:latin typeface="Simplified Arabic" pitchFamily="18" charset="-78"/>
              <a:cs typeface="Simplified Arabic" pitchFamily="18" charset="-78"/>
            </a:endParaRPr>
          </a:p>
        </p:txBody>
      </p:sp>
      <p:pic>
        <p:nvPicPr>
          <p:cNvPr id="6" name="صورة 5">
            <a:extLst>
              <a:ext uri="{FF2B5EF4-FFF2-40B4-BE49-F238E27FC236}">
                <a16:creationId xmlns:a16="http://schemas.microsoft.com/office/drawing/2014/main" id="{51B8810C-CA2B-8AFC-A978-00ADE100CEA5}"/>
              </a:ext>
            </a:extLst>
          </p:cNvPr>
          <p:cNvPicPr>
            <a:picLocks noChangeAspect="1"/>
          </p:cNvPicPr>
          <p:nvPr/>
        </p:nvPicPr>
        <p:blipFill>
          <a:blip r:embed="rId3"/>
          <a:stretch>
            <a:fillRect/>
          </a:stretch>
        </p:blipFill>
        <p:spPr>
          <a:xfrm>
            <a:off x="5371570" y="451512"/>
            <a:ext cx="6713420" cy="4882487"/>
          </a:xfrm>
          <a:prstGeom prst="rect">
            <a:avLst/>
          </a:prstGeom>
        </p:spPr>
      </p:pic>
    </p:spTree>
    <p:extLst>
      <p:ext uri="{BB962C8B-B14F-4D97-AF65-F5344CB8AC3E}">
        <p14:creationId xmlns:p14="http://schemas.microsoft.com/office/powerpoint/2010/main" val="89698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F651-DEFE-C05D-A078-68347B9FDB3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22782FF-5991-606B-B90A-8604DCE75171}"/>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7B404C66-90CA-98EA-65C8-D5976A4C7EFD}"/>
              </a:ext>
            </a:extLst>
          </p:cNvPr>
          <p:cNvSpPr>
            <a:spLocks noGrp="1"/>
          </p:cNvSpPr>
          <p:nvPr>
            <p:ph type="sldNum" sz="quarter" idx="12"/>
          </p:nvPr>
        </p:nvSpPr>
        <p:spPr/>
        <p:txBody>
          <a:bodyPr/>
          <a:lstStyle/>
          <a:p>
            <a:fld id="{67CC7A61-ACE8-45A7-AD1A-FCB31593B034}" type="slidenum">
              <a:rPr lang="en-US" smtClean="0"/>
              <a:t>25</a:t>
            </a:fld>
            <a:endParaRPr lang="en-US"/>
          </a:p>
        </p:txBody>
      </p:sp>
      <p:sp>
        <p:nvSpPr>
          <p:cNvPr id="13" name="Rectangle 8">
            <a:extLst>
              <a:ext uri="{FF2B5EF4-FFF2-40B4-BE49-F238E27FC236}">
                <a16:creationId xmlns:a16="http://schemas.microsoft.com/office/drawing/2014/main" id="{A1FC547F-0A6B-57AF-ED59-531B967CDD3A}"/>
              </a:ext>
            </a:extLst>
          </p:cNvPr>
          <p:cNvSpPr/>
          <p:nvPr/>
        </p:nvSpPr>
        <p:spPr>
          <a:xfrm>
            <a:off x="79400" y="37171"/>
            <a:ext cx="7564080" cy="6267100"/>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اهم الوظائف</a:t>
            </a:r>
          </a:p>
          <a:p>
            <a:pPr lvl="0" algn="ctr" rtl="1">
              <a:lnSpc>
                <a:spcPct val="150000"/>
              </a:lnSpc>
            </a:pPr>
            <a:r>
              <a:rPr lang="ar-KW" sz="3000" dirty="0">
                <a:ln w="0"/>
                <a:latin typeface="Simplified Arabic" pitchFamily="18" charset="-78"/>
                <a:cs typeface="Simplified Arabic" pitchFamily="18" charset="-78"/>
              </a:rPr>
              <a:t>النماذج الأولية: انشاء نماذج بزمن وكلفة منخفضين في الهندسة والتصنيع</a:t>
            </a:r>
          </a:p>
          <a:p>
            <a:pPr lvl="0" algn="ctr" rtl="1">
              <a:lnSpc>
                <a:spcPct val="150000"/>
              </a:lnSpc>
            </a:pPr>
            <a:r>
              <a:rPr lang="ar-KW" sz="3000" dirty="0">
                <a:ln w="0"/>
                <a:latin typeface="Simplified Arabic" pitchFamily="18" charset="-78"/>
                <a:cs typeface="Simplified Arabic" pitchFamily="18" charset="-78"/>
              </a:rPr>
              <a:t>الطب: اطراف صناعية, تقويم اسنان, نمذج التخطيط الجراحي</a:t>
            </a:r>
          </a:p>
          <a:p>
            <a:pPr lvl="0" algn="ctr" rtl="1">
              <a:lnSpc>
                <a:spcPct val="150000"/>
              </a:lnSpc>
            </a:pPr>
            <a:r>
              <a:rPr lang="ar-KW" sz="3000" dirty="0">
                <a:ln w="0"/>
                <a:latin typeface="Simplified Arabic" pitchFamily="18" charset="-78"/>
                <a:cs typeface="Simplified Arabic" pitchFamily="18" charset="-78"/>
              </a:rPr>
              <a:t>التعليم: مساعدة الطلاب لفهم الهياكل المعقدة</a:t>
            </a:r>
          </a:p>
          <a:p>
            <a:pPr lvl="0" algn="ctr" rtl="1">
              <a:lnSpc>
                <a:spcPct val="150000"/>
              </a:lnSpc>
            </a:pPr>
            <a:r>
              <a:rPr lang="ar-KW" sz="3000" dirty="0">
                <a:ln w="0"/>
                <a:latin typeface="Simplified Arabic" pitchFamily="18" charset="-78"/>
                <a:cs typeface="Simplified Arabic" pitchFamily="18" charset="-78"/>
              </a:rPr>
              <a:t>منتجات استهلاكية: احذية, العاب, نظارات</a:t>
            </a:r>
          </a:p>
          <a:p>
            <a:pPr lvl="0" algn="ctr" rtl="1">
              <a:lnSpc>
                <a:spcPct val="150000"/>
              </a:lnSpc>
            </a:pPr>
            <a:r>
              <a:rPr lang="ar-KW" sz="3000" dirty="0">
                <a:ln w="0"/>
                <a:latin typeface="Simplified Arabic" pitchFamily="18" charset="-78"/>
                <a:cs typeface="Simplified Arabic" pitchFamily="18" charset="-78"/>
              </a:rPr>
              <a:t>الفضاء: قطع غيار خفيفة الوزن</a:t>
            </a:r>
          </a:p>
          <a:p>
            <a:pPr lvl="0" algn="ctr" rtl="1">
              <a:lnSpc>
                <a:spcPct val="150000"/>
              </a:lnSpc>
            </a:pPr>
            <a:r>
              <a:rPr lang="ar-KW" sz="3000" dirty="0">
                <a:ln w="0"/>
                <a:latin typeface="Simplified Arabic" pitchFamily="18" charset="-78"/>
                <a:cs typeface="Simplified Arabic" pitchFamily="18" charset="-78"/>
              </a:rPr>
              <a:t>عمارة: مجسمات مباني ومشاريع</a:t>
            </a:r>
          </a:p>
          <a:p>
            <a:pPr lvl="0" algn="ctr" rtl="1">
              <a:lnSpc>
                <a:spcPct val="150000"/>
              </a:lnSpc>
            </a:pPr>
            <a:r>
              <a:rPr lang="ar-KW" sz="3000" dirty="0">
                <a:ln w="0"/>
                <a:latin typeface="Simplified Arabic" pitchFamily="18" charset="-78"/>
                <a:cs typeface="Simplified Arabic" pitchFamily="18" charset="-78"/>
              </a:rPr>
              <a:t>أغذية: طباعة حلويات </a:t>
            </a:r>
            <a:r>
              <a:rPr lang="ar-KW" sz="3000" dirty="0" err="1">
                <a:ln w="0"/>
                <a:latin typeface="Simplified Arabic" pitchFamily="18" charset="-78"/>
                <a:cs typeface="Simplified Arabic" pitchFamily="18" charset="-78"/>
              </a:rPr>
              <a:t>وشوكولاته</a:t>
            </a:r>
            <a:endParaRPr lang="ar-KW" sz="3000" dirty="0">
              <a:ln w="0"/>
              <a:latin typeface="Simplified Arabic" pitchFamily="18" charset="-78"/>
              <a:cs typeface="Simplified Arabic" pitchFamily="18" charset="-78"/>
            </a:endParaRPr>
          </a:p>
        </p:txBody>
      </p:sp>
      <p:pic>
        <p:nvPicPr>
          <p:cNvPr id="6" name="صورة 5">
            <a:extLst>
              <a:ext uri="{FF2B5EF4-FFF2-40B4-BE49-F238E27FC236}">
                <a16:creationId xmlns:a16="http://schemas.microsoft.com/office/drawing/2014/main" id="{0EFFF558-718D-BEAE-EE76-302003565F07}"/>
              </a:ext>
            </a:extLst>
          </p:cNvPr>
          <p:cNvPicPr>
            <a:picLocks noChangeAspect="1"/>
          </p:cNvPicPr>
          <p:nvPr/>
        </p:nvPicPr>
        <p:blipFill>
          <a:blip r:embed="rId3"/>
          <a:stretch>
            <a:fillRect/>
          </a:stretch>
        </p:blipFill>
        <p:spPr>
          <a:xfrm>
            <a:off x="6568902" y="2743200"/>
            <a:ext cx="5410200" cy="2248829"/>
          </a:xfrm>
          <a:prstGeom prst="rect">
            <a:avLst/>
          </a:prstGeom>
        </p:spPr>
      </p:pic>
      <p:pic>
        <p:nvPicPr>
          <p:cNvPr id="8" name="صورة 7">
            <a:extLst>
              <a:ext uri="{FF2B5EF4-FFF2-40B4-BE49-F238E27FC236}">
                <a16:creationId xmlns:a16="http://schemas.microsoft.com/office/drawing/2014/main" id="{B11EC7FF-DF78-8CF4-5D56-B4FA7C862363}"/>
              </a:ext>
            </a:extLst>
          </p:cNvPr>
          <p:cNvPicPr>
            <a:picLocks noChangeAspect="1"/>
          </p:cNvPicPr>
          <p:nvPr/>
        </p:nvPicPr>
        <p:blipFill>
          <a:blip r:embed="rId4"/>
          <a:stretch>
            <a:fillRect/>
          </a:stretch>
        </p:blipFill>
        <p:spPr>
          <a:xfrm>
            <a:off x="7659290" y="498088"/>
            <a:ext cx="3229423" cy="2248829"/>
          </a:xfrm>
          <a:prstGeom prst="rect">
            <a:avLst/>
          </a:prstGeom>
        </p:spPr>
      </p:pic>
      <p:pic>
        <p:nvPicPr>
          <p:cNvPr id="10" name="صورة 9">
            <a:extLst>
              <a:ext uri="{FF2B5EF4-FFF2-40B4-BE49-F238E27FC236}">
                <a16:creationId xmlns:a16="http://schemas.microsoft.com/office/drawing/2014/main" id="{7D432616-460B-F69C-793B-6A893A80FBC0}"/>
              </a:ext>
            </a:extLst>
          </p:cNvPr>
          <p:cNvPicPr>
            <a:picLocks noChangeAspect="1"/>
          </p:cNvPicPr>
          <p:nvPr/>
        </p:nvPicPr>
        <p:blipFill>
          <a:blip r:embed="rId5"/>
          <a:stretch>
            <a:fillRect/>
          </a:stretch>
        </p:blipFill>
        <p:spPr>
          <a:xfrm>
            <a:off x="8117071" y="5130947"/>
            <a:ext cx="2697223" cy="1727053"/>
          </a:xfrm>
          <a:prstGeom prst="rect">
            <a:avLst/>
          </a:prstGeom>
        </p:spPr>
      </p:pic>
    </p:spTree>
    <p:extLst>
      <p:ext uri="{BB962C8B-B14F-4D97-AF65-F5344CB8AC3E}">
        <p14:creationId xmlns:p14="http://schemas.microsoft.com/office/powerpoint/2010/main" val="2818292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EED32-3018-4A22-C0DA-E7B4D145C81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F3BF966-2A32-5C0C-6975-9B01B1BA2DC6}"/>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A333E248-B981-07BE-E578-29E55CCF2AAB}"/>
              </a:ext>
            </a:extLst>
          </p:cNvPr>
          <p:cNvSpPr>
            <a:spLocks noGrp="1"/>
          </p:cNvSpPr>
          <p:nvPr>
            <p:ph type="sldNum" sz="quarter" idx="12"/>
          </p:nvPr>
        </p:nvSpPr>
        <p:spPr/>
        <p:txBody>
          <a:bodyPr/>
          <a:lstStyle/>
          <a:p>
            <a:fld id="{67CC7A61-ACE8-45A7-AD1A-FCB31593B034}" type="slidenum">
              <a:rPr lang="en-US" smtClean="0"/>
              <a:t>26</a:t>
            </a:fld>
            <a:endParaRPr lang="en-US"/>
          </a:p>
        </p:txBody>
      </p:sp>
      <p:pic>
        <p:nvPicPr>
          <p:cNvPr id="5" name="صورة 4">
            <a:extLst>
              <a:ext uri="{FF2B5EF4-FFF2-40B4-BE49-F238E27FC236}">
                <a16:creationId xmlns:a16="http://schemas.microsoft.com/office/drawing/2014/main" id="{EA95CFEA-63E0-4DED-8289-34080ADD7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868" y="152400"/>
            <a:ext cx="5557530" cy="6744295"/>
          </a:xfrm>
          <a:prstGeom prst="rect">
            <a:avLst/>
          </a:prstGeom>
        </p:spPr>
      </p:pic>
    </p:spTree>
    <p:extLst>
      <p:ext uri="{BB962C8B-B14F-4D97-AF65-F5344CB8AC3E}">
        <p14:creationId xmlns:p14="http://schemas.microsoft.com/office/powerpoint/2010/main" val="413261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p:cNvSpPr>
            <a:spLocks noGrp="1"/>
          </p:cNvSpPr>
          <p:nvPr>
            <p:ph type="sldNum" sz="quarter" idx="12"/>
          </p:nvPr>
        </p:nvSpPr>
        <p:spPr/>
        <p:txBody>
          <a:bodyPr/>
          <a:lstStyle/>
          <a:p>
            <a:fld id="{67CC7A61-ACE8-45A7-AD1A-FCB31593B034}" type="slidenum">
              <a:rPr lang="en-US" smtClean="0"/>
              <a:t>3</a:t>
            </a:fld>
            <a:endParaRPr lang="en-US"/>
          </a:p>
        </p:txBody>
      </p:sp>
      <p:pic>
        <p:nvPicPr>
          <p:cNvPr id="12" name="صورة 11">
            <a:extLst>
              <a:ext uri="{FF2B5EF4-FFF2-40B4-BE49-F238E27FC236}">
                <a16:creationId xmlns:a16="http://schemas.microsoft.com/office/drawing/2014/main" id="{9DCA0B91-8E6A-6164-2C6C-32CDF7FD03EB}"/>
              </a:ext>
            </a:extLst>
          </p:cNvPr>
          <p:cNvPicPr>
            <a:picLocks noChangeAspect="1"/>
          </p:cNvPicPr>
          <p:nvPr/>
        </p:nvPicPr>
        <p:blipFill>
          <a:blip r:embed="rId3"/>
          <a:stretch>
            <a:fillRect/>
          </a:stretch>
        </p:blipFill>
        <p:spPr>
          <a:xfrm>
            <a:off x="7205133" y="78712"/>
            <a:ext cx="4905375" cy="5962650"/>
          </a:xfrm>
          <a:prstGeom prst="rect">
            <a:avLst/>
          </a:prstGeom>
        </p:spPr>
      </p:pic>
      <p:sp>
        <p:nvSpPr>
          <p:cNvPr id="13" name="Rectangle 8">
            <a:extLst>
              <a:ext uri="{FF2B5EF4-FFF2-40B4-BE49-F238E27FC236}">
                <a16:creationId xmlns:a16="http://schemas.microsoft.com/office/drawing/2014/main" id="{BC1F6948-B94A-B811-7617-34D31E951367}"/>
              </a:ext>
            </a:extLst>
          </p:cNvPr>
          <p:cNvSpPr/>
          <p:nvPr/>
        </p:nvSpPr>
        <p:spPr>
          <a:xfrm>
            <a:off x="381000" y="816638"/>
            <a:ext cx="6824133" cy="4189608"/>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مكيف الهواء المنفصل</a:t>
            </a:r>
          </a:p>
          <a:p>
            <a:pPr lvl="0" algn="ctr" rtl="1">
              <a:lnSpc>
                <a:spcPct val="150000"/>
              </a:lnSpc>
            </a:pPr>
            <a:r>
              <a:rPr lang="en-US" sz="3000" dirty="0">
                <a:ln w="0"/>
                <a:latin typeface="Simplified Arabic" pitchFamily="18" charset="-78"/>
                <a:cs typeface="Simplified Arabic" pitchFamily="18" charset="-78"/>
              </a:rPr>
              <a:t>SPLYT AIR-CONDITIONER TEST RIG</a:t>
            </a:r>
            <a:endParaRPr lang="ar-KW" sz="3000" dirty="0">
              <a:ln w="0"/>
              <a:latin typeface="Simplified Arabic" pitchFamily="18" charset="-78"/>
              <a:cs typeface="Simplified Arabic" pitchFamily="18" charset="-78"/>
            </a:endParaRPr>
          </a:p>
          <a:p>
            <a:pPr lvl="0" algn="ctr" rtl="1">
              <a:lnSpc>
                <a:spcPct val="150000"/>
              </a:lnSpc>
            </a:pPr>
            <a:r>
              <a:rPr lang="ar-KW" sz="3000" dirty="0">
                <a:ln w="0"/>
                <a:latin typeface="Simplified Arabic" pitchFamily="18" charset="-78"/>
                <a:cs typeface="Simplified Arabic" pitchFamily="18" charset="-78"/>
              </a:rPr>
              <a:t>هي  منضدة أو وحدة اختبار محاكاة لمكيفات </a:t>
            </a:r>
            <a:r>
              <a:rPr lang="ar-KW" sz="3000" dirty="0" err="1">
                <a:ln w="0"/>
                <a:latin typeface="Simplified Arabic" pitchFamily="18" charset="-78"/>
                <a:cs typeface="Simplified Arabic" pitchFamily="18" charset="-78"/>
              </a:rPr>
              <a:t>السبليت</a:t>
            </a:r>
            <a:r>
              <a:rPr lang="ar-KW" sz="3000" dirty="0">
                <a:ln w="0"/>
                <a:latin typeface="Simplified Arabic" pitchFamily="18" charset="-78"/>
                <a:cs typeface="Simplified Arabic" pitchFamily="18" charset="-78"/>
              </a:rPr>
              <a:t> النافذة أو الجدار الهدف منها التعليم والتدريب بأمان, وفحص الأعطال واستكشافها عبر افتعال عطل وتشخيصه, والقياس والمراقبة</a:t>
            </a:r>
            <a:endParaRPr lang="ar-KW" sz="3000" b="1" dirty="0">
              <a:ln w="0"/>
              <a:latin typeface="Simplified Arabic" pitchFamily="18" charset="-78"/>
              <a:cs typeface="Simplified Arabic" pitchFamily="18" charset="-78"/>
            </a:endParaRPr>
          </a:p>
        </p:txBody>
      </p:sp>
    </p:spTree>
    <p:extLst>
      <p:ext uri="{BB962C8B-B14F-4D97-AF65-F5344CB8AC3E}">
        <p14:creationId xmlns:p14="http://schemas.microsoft.com/office/powerpoint/2010/main" val="169847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AF11-892A-ADFF-1397-BECA3595352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BFD4936-659A-F0A1-2D30-358BE3A5B2DA}"/>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6237072F-481B-B9DE-4470-9581DECEE803}"/>
              </a:ext>
            </a:extLst>
          </p:cNvPr>
          <p:cNvSpPr>
            <a:spLocks noGrp="1"/>
          </p:cNvSpPr>
          <p:nvPr>
            <p:ph type="sldNum" sz="quarter" idx="12"/>
          </p:nvPr>
        </p:nvSpPr>
        <p:spPr/>
        <p:txBody>
          <a:bodyPr/>
          <a:lstStyle/>
          <a:p>
            <a:fld id="{67CC7A61-ACE8-45A7-AD1A-FCB31593B034}" type="slidenum">
              <a:rPr lang="en-US" smtClean="0"/>
              <a:t>4</a:t>
            </a:fld>
            <a:endParaRPr lang="en-US"/>
          </a:p>
        </p:txBody>
      </p:sp>
      <p:pic>
        <p:nvPicPr>
          <p:cNvPr id="12" name="صورة 11">
            <a:extLst>
              <a:ext uri="{FF2B5EF4-FFF2-40B4-BE49-F238E27FC236}">
                <a16:creationId xmlns:a16="http://schemas.microsoft.com/office/drawing/2014/main" id="{F15793D5-EE9A-F778-8416-534EE3CF87FA}"/>
              </a:ext>
            </a:extLst>
          </p:cNvPr>
          <p:cNvPicPr>
            <a:picLocks noChangeAspect="1"/>
          </p:cNvPicPr>
          <p:nvPr/>
        </p:nvPicPr>
        <p:blipFill>
          <a:blip r:embed="rId3"/>
          <a:stretch>
            <a:fillRect/>
          </a:stretch>
        </p:blipFill>
        <p:spPr>
          <a:xfrm>
            <a:off x="7205133" y="78712"/>
            <a:ext cx="4905375" cy="5962650"/>
          </a:xfrm>
          <a:prstGeom prst="rect">
            <a:avLst/>
          </a:prstGeom>
        </p:spPr>
      </p:pic>
      <p:sp>
        <p:nvSpPr>
          <p:cNvPr id="13" name="Rectangle 8">
            <a:extLst>
              <a:ext uri="{FF2B5EF4-FFF2-40B4-BE49-F238E27FC236}">
                <a16:creationId xmlns:a16="http://schemas.microsoft.com/office/drawing/2014/main" id="{CC5C1260-E378-F04D-CF73-B4E71D4735BD}"/>
              </a:ext>
            </a:extLst>
          </p:cNvPr>
          <p:cNvSpPr/>
          <p:nvPr/>
        </p:nvSpPr>
        <p:spPr>
          <a:xfrm>
            <a:off x="381000" y="762536"/>
            <a:ext cx="6824133" cy="4882106"/>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مكيف الهواء المنفصل</a:t>
            </a:r>
          </a:p>
          <a:p>
            <a:pPr lvl="0" algn="ctr" rtl="1">
              <a:lnSpc>
                <a:spcPct val="150000"/>
              </a:lnSpc>
            </a:pPr>
            <a:r>
              <a:rPr lang="en-US" sz="3000" dirty="0">
                <a:ln w="0"/>
                <a:latin typeface="Simplified Arabic" pitchFamily="18" charset="-78"/>
                <a:cs typeface="Simplified Arabic" pitchFamily="18" charset="-78"/>
              </a:rPr>
              <a:t>SPLYT AIR-CONDITIONER TEST RIG</a:t>
            </a:r>
            <a:endParaRPr lang="ar-KW" sz="3000" dirty="0">
              <a:ln w="0"/>
              <a:latin typeface="Simplified Arabic" pitchFamily="18" charset="-78"/>
              <a:cs typeface="Simplified Arabic" pitchFamily="18" charset="-78"/>
            </a:endParaRPr>
          </a:p>
          <a:p>
            <a:pPr lvl="0" algn="ctr" rtl="1">
              <a:lnSpc>
                <a:spcPct val="150000"/>
              </a:lnSpc>
            </a:pPr>
            <a:r>
              <a:rPr lang="ar-KW" sz="3000" dirty="0">
                <a:ln w="0"/>
                <a:latin typeface="Simplified Arabic" pitchFamily="18" charset="-78"/>
                <a:cs typeface="Simplified Arabic" pitchFamily="18" charset="-78"/>
              </a:rPr>
              <a:t>يتكون الجهاز من قسم المحاكاة والتحكم (زر التشغيل الرئيسي, مفتاح محاكاة لوضع التشغيل, مفتاح لاختيار سرعة المروحة, مفتاح محاكاة الأعطال بحيث كل جزء له مفتاح لتعطيله وتفعيله).</a:t>
            </a:r>
          </a:p>
          <a:p>
            <a:pPr lvl="0" algn="ctr" rtl="1">
              <a:lnSpc>
                <a:spcPct val="150000"/>
              </a:lnSpc>
            </a:pPr>
            <a:r>
              <a:rPr lang="ar-KW" sz="3000" dirty="0">
                <a:ln w="0"/>
                <a:latin typeface="Simplified Arabic" pitchFamily="18" charset="-78"/>
                <a:cs typeface="Simplified Arabic" pitchFamily="18" charset="-78"/>
              </a:rPr>
              <a:t>قسم الكهرباء (مفتاح جهد, تيار, مقاومة)</a:t>
            </a:r>
          </a:p>
        </p:txBody>
      </p:sp>
    </p:spTree>
    <p:extLst>
      <p:ext uri="{BB962C8B-B14F-4D97-AF65-F5344CB8AC3E}">
        <p14:creationId xmlns:p14="http://schemas.microsoft.com/office/powerpoint/2010/main" val="55079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24327-BE26-B194-7FD5-A251BD9C998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E302660-E1A7-145D-E520-3744B5B22FC7}"/>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20933C64-BC09-947A-1024-8E4CC583691A}"/>
              </a:ext>
            </a:extLst>
          </p:cNvPr>
          <p:cNvSpPr>
            <a:spLocks noGrp="1"/>
          </p:cNvSpPr>
          <p:nvPr>
            <p:ph type="sldNum" sz="quarter" idx="12"/>
          </p:nvPr>
        </p:nvSpPr>
        <p:spPr/>
        <p:txBody>
          <a:bodyPr/>
          <a:lstStyle/>
          <a:p>
            <a:fld id="{67CC7A61-ACE8-45A7-AD1A-FCB31593B034}" type="slidenum">
              <a:rPr lang="en-US" smtClean="0"/>
              <a:t>5</a:t>
            </a:fld>
            <a:endParaRPr lang="en-US"/>
          </a:p>
        </p:txBody>
      </p:sp>
      <p:pic>
        <p:nvPicPr>
          <p:cNvPr id="12" name="صورة 11">
            <a:extLst>
              <a:ext uri="{FF2B5EF4-FFF2-40B4-BE49-F238E27FC236}">
                <a16:creationId xmlns:a16="http://schemas.microsoft.com/office/drawing/2014/main" id="{218A3411-E593-9042-C14F-563A10B7CD88}"/>
              </a:ext>
            </a:extLst>
          </p:cNvPr>
          <p:cNvPicPr>
            <a:picLocks noChangeAspect="1"/>
          </p:cNvPicPr>
          <p:nvPr/>
        </p:nvPicPr>
        <p:blipFill>
          <a:blip r:embed="rId3"/>
          <a:stretch>
            <a:fillRect/>
          </a:stretch>
        </p:blipFill>
        <p:spPr>
          <a:xfrm>
            <a:off x="7205133" y="78712"/>
            <a:ext cx="4905375" cy="5962650"/>
          </a:xfrm>
          <a:prstGeom prst="rect">
            <a:avLst/>
          </a:prstGeom>
        </p:spPr>
      </p:pic>
      <p:sp>
        <p:nvSpPr>
          <p:cNvPr id="13" name="Rectangle 8">
            <a:extLst>
              <a:ext uri="{FF2B5EF4-FFF2-40B4-BE49-F238E27FC236}">
                <a16:creationId xmlns:a16="http://schemas.microsoft.com/office/drawing/2014/main" id="{FDB3D855-F9AE-6772-936B-1672C49F8E79}"/>
              </a:ext>
            </a:extLst>
          </p:cNvPr>
          <p:cNvSpPr/>
          <p:nvPr/>
        </p:nvSpPr>
        <p:spPr>
          <a:xfrm>
            <a:off x="381000" y="641698"/>
            <a:ext cx="6824133" cy="5574603"/>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مكيف الهواء المنفصل</a:t>
            </a:r>
          </a:p>
          <a:p>
            <a:pPr lvl="0" algn="ctr" rtl="1">
              <a:lnSpc>
                <a:spcPct val="150000"/>
              </a:lnSpc>
            </a:pPr>
            <a:r>
              <a:rPr lang="en-US" sz="3000" dirty="0">
                <a:ln w="0"/>
                <a:latin typeface="Simplified Arabic" pitchFamily="18" charset="-78"/>
                <a:cs typeface="Simplified Arabic" pitchFamily="18" charset="-78"/>
              </a:rPr>
              <a:t>SPLYT AIR-CONDITIONER TEST RIG</a:t>
            </a:r>
            <a:endParaRPr lang="ar-KW" sz="3000" dirty="0">
              <a:ln w="0"/>
              <a:latin typeface="Simplified Arabic" pitchFamily="18" charset="-78"/>
              <a:cs typeface="Simplified Arabic" pitchFamily="18" charset="-78"/>
            </a:endParaRPr>
          </a:p>
          <a:p>
            <a:pPr lvl="0" algn="ctr" rtl="1">
              <a:lnSpc>
                <a:spcPct val="150000"/>
              </a:lnSpc>
            </a:pPr>
            <a:r>
              <a:rPr lang="ar-KW" sz="3000" dirty="0">
                <a:ln w="0"/>
                <a:latin typeface="Simplified Arabic" pitchFamily="18" charset="-78"/>
                <a:cs typeface="Simplified Arabic" pitchFamily="18" charset="-78"/>
              </a:rPr>
              <a:t>قسم الميكانيك (مقياس ضغط, مقياس ضغط السحب في دارة التبريد, مقياس ضغط الطرد, مقاييس درجة الحرارة لعرض درجة حرارة الهواء الداخل والخارج والمبخر والمكثف)</a:t>
            </a:r>
          </a:p>
          <a:p>
            <a:pPr lvl="0" algn="ctr" rtl="1">
              <a:lnSpc>
                <a:spcPct val="150000"/>
              </a:lnSpc>
            </a:pPr>
            <a:r>
              <a:rPr lang="ar-KW" sz="3000" dirty="0">
                <a:ln w="0"/>
                <a:latin typeface="Simplified Arabic" pitchFamily="18" charset="-78"/>
                <a:cs typeface="Simplified Arabic" pitchFamily="18" charset="-78"/>
              </a:rPr>
              <a:t>نقاط الاختبار (طرفيات حقيقية للمكيف ومكوناته لتشخيص العطل والقياس)</a:t>
            </a:r>
          </a:p>
        </p:txBody>
      </p:sp>
    </p:spTree>
    <p:extLst>
      <p:ext uri="{BB962C8B-B14F-4D97-AF65-F5344CB8AC3E}">
        <p14:creationId xmlns:p14="http://schemas.microsoft.com/office/powerpoint/2010/main" val="339895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59D17-B8FD-3369-5225-7ACE0166D7B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6FCEB10-6523-809D-C969-0288C8DA504A}"/>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B3052E29-CC08-B217-B2B2-573F1D0E7132}"/>
              </a:ext>
            </a:extLst>
          </p:cNvPr>
          <p:cNvSpPr>
            <a:spLocks noGrp="1"/>
          </p:cNvSpPr>
          <p:nvPr>
            <p:ph type="sldNum" sz="quarter" idx="12"/>
          </p:nvPr>
        </p:nvSpPr>
        <p:spPr/>
        <p:txBody>
          <a:bodyPr/>
          <a:lstStyle/>
          <a:p>
            <a:fld id="{67CC7A61-ACE8-45A7-AD1A-FCB31593B034}" type="slidenum">
              <a:rPr lang="en-US" smtClean="0"/>
              <a:t>6</a:t>
            </a:fld>
            <a:endParaRPr lang="en-US"/>
          </a:p>
        </p:txBody>
      </p:sp>
      <p:pic>
        <p:nvPicPr>
          <p:cNvPr id="12" name="صورة 11">
            <a:extLst>
              <a:ext uri="{FF2B5EF4-FFF2-40B4-BE49-F238E27FC236}">
                <a16:creationId xmlns:a16="http://schemas.microsoft.com/office/drawing/2014/main" id="{C20B9B82-EEC4-FDF2-7AC0-743B8E56CDD7}"/>
              </a:ext>
            </a:extLst>
          </p:cNvPr>
          <p:cNvPicPr>
            <a:picLocks noChangeAspect="1"/>
          </p:cNvPicPr>
          <p:nvPr/>
        </p:nvPicPr>
        <p:blipFill>
          <a:blip r:embed="rId3"/>
          <a:stretch>
            <a:fillRect/>
          </a:stretch>
        </p:blipFill>
        <p:spPr>
          <a:xfrm>
            <a:off x="7205133" y="78712"/>
            <a:ext cx="4905375" cy="5962650"/>
          </a:xfrm>
          <a:prstGeom prst="rect">
            <a:avLst/>
          </a:prstGeom>
        </p:spPr>
      </p:pic>
      <p:sp>
        <p:nvSpPr>
          <p:cNvPr id="13" name="Rectangle 8">
            <a:extLst>
              <a:ext uri="{FF2B5EF4-FFF2-40B4-BE49-F238E27FC236}">
                <a16:creationId xmlns:a16="http://schemas.microsoft.com/office/drawing/2014/main" id="{C33250CE-984A-1162-696F-73E4A3F8B05C}"/>
              </a:ext>
            </a:extLst>
          </p:cNvPr>
          <p:cNvSpPr/>
          <p:nvPr/>
        </p:nvSpPr>
        <p:spPr>
          <a:xfrm>
            <a:off x="381000" y="476052"/>
            <a:ext cx="6824133" cy="4882106"/>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مكيف الهواء المنفصل</a:t>
            </a:r>
          </a:p>
          <a:p>
            <a:pPr lvl="0" algn="ctr" rtl="1">
              <a:lnSpc>
                <a:spcPct val="150000"/>
              </a:lnSpc>
            </a:pPr>
            <a:r>
              <a:rPr lang="en-US" sz="3000" dirty="0">
                <a:ln w="0"/>
                <a:latin typeface="Simplified Arabic" pitchFamily="18" charset="-78"/>
                <a:cs typeface="Simplified Arabic" pitchFamily="18" charset="-78"/>
              </a:rPr>
              <a:t>SPLYT AIR-CONDITIONER TEST RIG</a:t>
            </a:r>
            <a:endParaRPr lang="ar-KW" sz="3000" dirty="0">
              <a:ln w="0"/>
              <a:latin typeface="Simplified Arabic" pitchFamily="18" charset="-78"/>
              <a:cs typeface="Simplified Arabic" pitchFamily="18" charset="-78"/>
            </a:endParaRPr>
          </a:p>
          <a:p>
            <a:pPr lvl="0" algn="ctr" rtl="1">
              <a:lnSpc>
                <a:spcPct val="150000"/>
              </a:lnSpc>
            </a:pPr>
            <a:r>
              <a:rPr lang="ar-KW" sz="3000" dirty="0">
                <a:ln w="0"/>
                <a:latin typeface="Simplified Arabic" pitchFamily="18" charset="-78"/>
                <a:cs typeface="Simplified Arabic" pitchFamily="18" charset="-78"/>
              </a:rPr>
              <a:t>من اهم المزايا: الأمان</a:t>
            </a:r>
          </a:p>
          <a:p>
            <a:pPr lvl="0" algn="ctr" rtl="1">
              <a:lnSpc>
                <a:spcPct val="150000"/>
              </a:lnSpc>
            </a:pPr>
            <a:r>
              <a:rPr lang="ar-KW" sz="3000" dirty="0">
                <a:ln w="0"/>
                <a:latin typeface="Simplified Arabic" pitchFamily="18" charset="-78"/>
                <a:cs typeface="Simplified Arabic" pitchFamily="18" charset="-78"/>
              </a:rPr>
              <a:t>التنظيم لدراسة كل جزء</a:t>
            </a:r>
          </a:p>
          <a:p>
            <a:pPr lvl="0" algn="ctr" rtl="1">
              <a:lnSpc>
                <a:spcPct val="150000"/>
              </a:lnSpc>
            </a:pPr>
            <a:r>
              <a:rPr lang="ar-KW" sz="3000" dirty="0">
                <a:ln w="0"/>
                <a:latin typeface="Simplified Arabic" pitchFamily="18" charset="-78"/>
                <a:cs typeface="Simplified Arabic" pitchFamily="18" charset="-78"/>
              </a:rPr>
              <a:t>الفعالية من خلال المحاكاة دون اتلاف وبزمن قصير</a:t>
            </a:r>
          </a:p>
          <a:p>
            <a:pPr lvl="0" algn="ctr" rtl="1">
              <a:lnSpc>
                <a:spcPct val="150000"/>
              </a:lnSpc>
            </a:pPr>
            <a:r>
              <a:rPr lang="ar-KW" sz="3000" dirty="0">
                <a:ln w="0"/>
                <a:latin typeface="Simplified Arabic" pitchFamily="18" charset="-78"/>
                <a:cs typeface="Simplified Arabic" pitchFamily="18" charset="-78"/>
              </a:rPr>
              <a:t>التكامل لأنه يدمج قراءة المخطط مع استعمال أدوات القياس</a:t>
            </a:r>
          </a:p>
        </p:txBody>
      </p:sp>
    </p:spTree>
    <p:extLst>
      <p:ext uri="{BB962C8B-B14F-4D97-AF65-F5344CB8AC3E}">
        <p14:creationId xmlns:p14="http://schemas.microsoft.com/office/powerpoint/2010/main" val="246829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282CD-67EA-1FC6-021D-2B5F115E100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250359B-BC78-E64B-FB75-91E117B64F5B}"/>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F0155B3F-A47E-8150-8069-9AF34026B8FE}"/>
              </a:ext>
            </a:extLst>
          </p:cNvPr>
          <p:cNvSpPr>
            <a:spLocks noGrp="1"/>
          </p:cNvSpPr>
          <p:nvPr>
            <p:ph type="sldNum" sz="quarter" idx="12"/>
          </p:nvPr>
        </p:nvSpPr>
        <p:spPr/>
        <p:txBody>
          <a:bodyPr/>
          <a:lstStyle/>
          <a:p>
            <a:fld id="{67CC7A61-ACE8-45A7-AD1A-FCB31593B034}" type="slidenum">
              <a:rPr lang="en-US" smtClean="0"/>
              <a:t>7</a:t>
            </a:fld>
            <a:endParaRPr lang="en-US"/>
          </a:p>
        </p:txBody>
      </p:sp>
      <p:sp>
        <p:nvSpPr>
          <p:cNvPr id="13" name="Rectangle 8">
            <a:extLst>
              <a:ext uri="{FF2B5EF4-FFF2-40B4-BE49-F238E27FC236}">
                <a16:creationId xmlns:a16="http://schemas.microsoft.com/office/drawing/2014/main" id="{766A26D2-26E7-B967-E6B8-3F304F20AC24}"/>
              </a:ext>
            </a:extLst>
          </p:cNvPr>
          <p:cNvSpPr/>
          <p:nvPr/>
        </p:nvSpPr>
        <p:spPr>
          <a:xfrm>
            <a:off x="381000" y="476052"/>
            <a:ext cx="6824133" cy="4882106"/>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تدريب أساسيات التبريد بالضغط</a:t>
            </a:r>
          </a:p>
          <a:p>
            <a:pPr lvl="0" algn="ctr" rtl="1">
              <a:lnSpc>
                <a:spcPct val="150000"/>
              </a:lnSpc>
            </a:pPr>
            <a:r>
              <a:rPr lang="en-US" sz="3000" dirty="0">
                <a:ln w="0"/>
                <a:latin typeface="Simplified Arabic" pitchFamily="18" charset="-78"/>
                <a:cs typeface="Simplified Arabic" pitchFamily="18" charset="-78"/>
              </a:rPr>
              <a:t>SIMPLE COMPRESSION REFRIGERATION TRAINER</a:t>
            </a:r>
          </a:p>
          <a:p>
            <a:pPr lvl="0" algn="ctr" rtl="1">
              <a:lnSpc>
                <a:spcPct val="150000"/>
              </a:lnSpc>
            </a:pPr>
            <a:r>
              <a:rPr lang="ar-KW" sz="3000" dirty="0">
                <a:ln w="0"/>
                <a:latin typeface="Simplified Arabic" pitchFamily="18" charset="-78"/>
                <a:cs typeface="Simplified Arabic" pitchFamily="18" charset="-78"/>
              </a:rPr>
              <a:t>وحدة تعليمية وتدريبية مصممة خصيصاً لتوضيح مبادئ وأساسيات دورة التبريد بالضغط (دورة الغاز) التي تعتمد عليها جميع أجهزة التبريد والتكييف تقريباً (الثلاجات، المكيفات، المجمدات، إلخ).</a:t>
            </a:r>
          </a:p>
        </p:txBody>
      </p:sp>
      <p:pic>
        <p:nvPicPr>
          <p:cNvPr id="5" name="صورة 4">
            <a:extLst>
              <a:ext uri="{FF2B5EF4-FFF2-40B4-BE49-F238E27FC236}">
                <a16:creationId xmlns:a16="http://schemas.microsoft.com/office/drawing/2014/main" id="{4890F5BF-3B7C-F20E-F6D7-ACE40F760A63}"/>
              </a:ext>
            </a:extLst>
          </p:cNvPr>
          <p:cNvPicPr>
            <a:picLocks noChangeAspect="1"/>
          </p:cNvPicPr>
          <p:nvPr/>
        </p:nvPicPr>
        <p:blipFill>
          <a:blip r:embed="rId3"/>
          <a:stretch>
            <a:fillRect/>
          </a:stretch>
        </p:blipFill>
        <p:spPr>
          <a:xfrm>
            <a:off x="7197699" y="476052"/>
            <a:ext cx="4914900" cy="5695950"/>
          </a:xfrm>
          <a:prstGeom prst="rect">
            <a:avLst/>
          </a:prstGeom>
        </p:spPr>
      </p:pic>
    </p:spTree>
    <p:extLst>
      <p:ext uri="{BB962C8B-B14F-4D97-AF65-F5344CB8AC3E}">
        <p14:creationId xmlns:p14="http://schemas.microsoft.com/office/powerpoint/2010/main" val="234521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D9E2C-D0C2-0BC1-FECB-70FEF2EAD14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DEA695B-E753-BDB9-2014-2A9F23121FEA}"/>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1F74FC58-10D1-09A3-DB33-B481ACB08C2F}"/>
              </a:ext>
            </a:extLst>
          </p:cNvPr>
          <p:cNvSpPr>
            <a:spLocks noGrp="1"/>
          </p:cNvSpPr>
          <p:nvPr>
            <p:ph type="sldNum" sz="quarter" idx="12"/>
          </p:nvPr>
        </p:nvSpPr>
        <p:spPr/>
        <p:txBody>
          <a:bodyPr/>
          <a:lstStyle/>
          <a:p>
            <a:fld id="{67CC7A61-ACE8-45A7-AD1A-FCB31593B034}" type="slidenum">
              <a:rPr lang="en-US" smtClean="0"/>
              <a:t>8</a:t>
            </a:fld>
            <a:endParaRPr lang="en-US"/>
          </a:p>
        </p:txBody>
      </p:sp>
      <p:sp>
        <p:nvSpPr>
          <p:cNvPr id="13" name="Rectangle 8">
            <a:extLst>
              <a:ext uri="{FF2B5EF4-FFF2-40B4-BE49-F238E27FC236}">
                <a16:creationId xmlns:a16="http://schemas.microsoft.com/office/drawing/2014/main" id="{133BB2D5-407F-7D5E-9983-6C0EC8134D56}"/>
              </a:ext>
            </a:extLst>
          </p:cNvPr>
          <p:cNvSpPr/>
          <p:nvPr/>
        </p:nvSpPr>
        <p:spPr>
          <a:xfrm>
            <a:off x="381000" y="476052"/>
            <a:ext cx="6824133" cy="6267100"/>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تدريب أساسيات التبريد بالضغط</a:t>
            </a:r>
          </a:p>
          <a:p>
            <a:pPr lvl="0" algn="ctr" rtl="1">
              <a:lnSpc>
                <a:spcPct val="150000"/>
              </a:lnSpc>
            </a:pPr>
            <a:r>
              <a:rPr lang="en-US" sz="3000" dirty="0">
                <a:ln w="0"/>
                <a:latin typeface="Simplified Arabic" pitchFamily="18" charset="-78"/>
                <a:cs typeface="Simplified Arabic" pitchFamily="18" charset="-78"/>
              </a:rPr>
              <a:t>SIMPLE COMPRESSION REFRIGERATION TRAINER</a:t>
            </a:r>
          </a:p>
          <a:p>
            <a:pPr lvl="0" algn="ctr" rtl="1">
              <a:lnSpc>
                <a:spcPct val="150000"/>
              </a:lnSpc>
            </a:pPr>
            <a:r>
              <a:rPr lang="ar-KW" sz="3000" dirty="0">
                <a:ln w="0"/>
                <a:latin typeface="Simplified Arabic" pitchFamily="18" charset="-78"/>
                <a:cs typeface="Simplified Arabic" pitchFamily="18" charset="-78"/>
              </a:rPr>
              <a:t>الهدف هو تعليم الطلاب ومشاهدة حالات المادة وتحولها بين السائل والغاز ورؤية مكونات دورة التبريد, إضافة للتدريب العملي على قراءة مقاييس الضغط ودرجة الحرارة والتعرف على مكونات النظام, فهم العلاقة بين الضغط ودرجة الحرارة في التبريد, أساسيات التعامل مع دائرة التبريد</a:t>
            </a:r>
          </a:p>
        </p:txBody>
      </p:sp>
      <p:pic>
        <p:nvPicPr>
          <p:cNvPr id="5" name="صورة 4">
            <a:extLst>
              <a:ext uri="{FF2B5EF4-FFF2-40B4-BE49-F238E27FC236}">
                <a16:creationId xmlns:a16="http://schemas.microsoft.com/office/drawing/2014/main" id="{AB05C79E-3387-21F1-570A-958A1612CE7E}"/>
              </a:ext>
            </a:extLst>
          </p:cNvPr>
          <p:cNvPicPr>
            <a:picLocks noChangeAspect="1"/>
          </p:cNvPicPr>
          <p:nvPr/>
        </p:nvPicPr>
        <p:blipFill>
          <a:blip r:embed="rId3"/>
          <a:stretch>
            <a:fillRect/>
          </a:stretch>
        </p:blipFill>
        <p:spPr>
          <a:xfrm>
            <a:off x="7197699" y="476052"/>
            <a:ext cx="4914900" cy="5695950"/>
          </a:xfrm>
          <a:prstGeom prst="rect">
            <a:avLst/>
          </a:prstGeom>
        </p:spPr>
      </p:pic>
    </p:spTree>
    <p:extLst>
      <p:ext uri="{BB962C8B-B14F-4D97-AF65-F5344CB8AC3E}">
        <p14:creationId xmlns:p14="http://schemas.microsoft.com/office/powerpoint/2010/main" val="64778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A4039-9EB2-7893-6B09-ABAE5860998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3C5AD7F-0C79-482D-C5ED-B30D7672F495}"/>
              </a:ext>
            </a:extLst>
          </p:cNvPr>
          <p:cNvSpPr>
            <a:spLocks noGrp="1"/>
          </p:cNvSpPr>
          <p:nvPr>
            <p:ph type="dt" sz="half" idx="10"/>
          </p:nvPr>
        </p:nvSpPr>
        <p:spPr/>
        <p:txBody>
          <a:bodyPr/>
          <a:lstStyle/>
          <a:p>
            <a:fld id="{6A665D94-D193-4182-A849-1B0ADB38DCD7}" type="datetime1">
              <a:rPr lang="en-US" smtClean="0"/>
              <a:t>12/17/2025</a:t>
            </a:fld>
            <a:endParaRPr lang="en-US" dirty="0"/>
          </a:p>
        </p:txBody>
      </p:sp>
      <p:sp>
        <p:nvSpPr>
          <p:cNvPr id="4" name="Slide Number Placeholder 3">
            <a:extLst>
              <a:ext uri="{FF2B5EF4-FFF2-40B4-BE49-F238E27FC236}">
                <a16:creationId xmlns:a16="http://schemas.microsoft.com/office/drawing/2014/main" id="{466EFB24-4415-C908-F647-6C78EC6402DC}"/>
              </a:ext>
            </a:extLst>
          </p:cNvPr>
          <p:cNvSpPr>
            <a:spLocks noGrp="1"/>
          </p:cNvSpPr>
          <p:nvPr>
            <p:ph type="sldNum" sz="quarter" idx="12"/>
          </p:nvPr>
        </p:nvSpPr>
        <p:spPr/>
        <p:txBody>
          <a:bodyPr/>
          <a:lstStyle/>
          <a:p>
            <a:fld id="{67CC7A61-ACE8-45A7-AD1A-FCB31593B034}" type="slidenum">
              <a:rPr lang="en-US" smtClean="0"/>
              <a:t>9</a:t>
            </a:fld>
            <a:endParaRPr lang="en-US"/>
          </a:p>
        </p:txBody>
      </p:sp>
      <p:sp>
        <p:nvSpPr>
          <p:cNvPr id="13" name="Rectangle 8">
            <a:extLst>
              <a:ext uri="{FF2B5EF4-FFF2-40B4-BE49-F238E27FC236}">
                <a16:creationId xmlns:a16="http://schemas.microsoft.com/office/drawing/2014/main" id="{2929793B-35C7-EC15-E6EB-98845DA51A86}"/>
              </a:ext>
            </a:extLst>
          </p:cNvPr>
          <p:cNvSpPr/>
          <p:nvPr/>
        </p:nvSpPr>
        <p:spPr>
          <a:xfrm>
            <a:off x="381000" y="476052"/>
            <a:ext cx="6824133" cy="6267100"/>
          </a:xfrm>
          <a:prstGeom prst="rect">
            <a:avLst/>
          </a:prstGeom>
        </p:spPr>
        <p:txBody>
          <a:bodyPr wrap="square">
            <a:spAutoFit/>
          </a:bodyPr>
          <a:lstStyle/>
          <a:p>
            <a:pPr lvl="0" algn="ctr" rtl="1">
              <a:lnSpc>
                <a:spcPct val="150000"/>
              </a:lnSpc>
            </a:pPr>
            <a:r>
              <a:rPr lang="ar-KW" sz="3000" b="1" dirty="0">
                <a:ln w="0"/>
                <a:latin typeface="Simplified Arabic" pitchFamily="18" charset="-78"/>
                <a:cs typeface="Simplified Arabic" pitchFamily="18" charset="-78"/>
              </a:rPr>
              <a:t>جهاز تدريب أساسيات التبريد بالضغط</a:t>
            </a:r>
          </a:p>
          <a:p>
            <a:pPr lvl="0" algn="ctr" rtl="1">
              <a:lnSpc>
                <a:spcPct val="150000"/>
              </a:lnSpc>
            </a:pPr>
            <a:r>
              <a:rPr lang="en-US" sz="3000" dirty="0">
                <a:ln w="0"/>
                <a:latin typeface="Simplified Arabic" pitchFamily="18" charset="-78"/>
                <a:cs typeface="Simplified Arabic" pitchFamily="18" charset="-78"/>
              </a:rPr>
              <a:t>SIMPLE COMPRESSION REFRIGERATION TRAINER</a:t>
            </a:r>
          </a:p>
          <a:p>
            <a:pPr lvl="0" algn="ctr" rtl="1">
              <a:lnSpc>
                <a:spcPct val="150000"/>
              </a:lnSpc>
            </a:pPr>
            <a:r>
              <a:rPr lang="ar-KW" sz="3000" dirty="0">
                <a:ln w="0"/>
                <a:latin typeface="Simplified Arabic" pitchFamily="18" charset="-78"/>
                <a:cs typeface="Simplified Arabic" pitchFamily="18" charset="-78"/>
              </a:rPr>
              <a:t>أهم الأجزاء هي الضاغط يسحب غاز المبرد من المبخر وضغطه مما يرفع ضغطه ودرجة حرارته ثم دفعه للمكثف</a:t>
            </a:r>
          </a:p>
          <a:p>
            <a:pPr lvl="0" algn="ctr" rtl="1">
              <a:lnSpc>
                <a:spcPct val="150000"/>
              </a:lnSpc>
            </a:pPr>
            <a:r>
              <a:rPr lang="ar-KW" sz="3000" dirty="0">
                <a:ln w="0"/>
                <a:latin typeface="Simplified Arabic" pitchFamily="18" charset="-78"/>
                <a:cs typeface="Simplified Arabic" pitchFamily="18" charset="-78"/>
              </a:rPr>
              <a:t>المكثف يسرب الحرارة من غاز المبرد الساخن عالي الضغط الى الهواء المحيط فيتكثف الغاز ويتحول لسائل عالي الضغط</a:t>
            </a:r>
          </a:p>
        </p:txBody>
      </p:sp>
      <p:pic>
        <p:nvPicPr>
          <p:cNvPr id="5" name="صورة 4">
            <a:extLst>
              <a:ext uri="{FF2B5EF4-FFF2-40B4-BE49-F238E27FC236}">
                <a16:creationId xmlns:a16="http://schemas.microsoft.com/office/drawing/2014/main" id="{7323435A-7EC1-5A30-EBC9-65A25110EE9D}"/>
              </a:ext>
            </a:extLst>
          </p:cNvPr>
          <p:cNvPicPr>
            <a:picLocks noChangeAspect="1"/>
          </p:cNvPicPr>
          <p:nvPr/>
        </p:nvPicPr>
        <p:blipFill>
          <a:blip r:embed="rId3"/>
          <a:stretch>
            <a:fillRect/>
          </a:stretch>
        </p:blipFill>
        <p:spPr>
          <a:xfrm>
            <a:off x="7197699" y="476052"/>
            <a:ext cx="4914900" cy="5695950"/>
          </a:xfrm>
          <a:prstGeom prst="rect">
            <a:avLst/>
          </a:prstGeom>
        </p:spPr>
      </p:pic>
    </p:spTree>
    <p:extLst>
      <p:ext uri="{BB962C8B-B14F-4D97-AF65-F5344CB8AC3E}">
        <p14:creationId xmlns:p14="http://schemas.microsoft.com/office/powerpoint/2010/main" val="37694369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6122</TotalTime>
  <Words>1279</Words>
  <Application>Microsoft Office PowerPoint</Application>
  <PresentationFormat>شاشة عريضة</PresentationFormat>
  <Paragraphs>191</Paragraphs>
  <Slides>26</Slides>
  <Notes>26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26</vt:i4>
      </vt:variant>
    </vt:vector>
  </HeadingPairs>
  <TitlesOfParts>
    <vt:vector size="32" baseType="lpstr">
      <vt:lpstr>Arial</vt:lpstr>
      <vt:lpstr>Calibri</vt:lpstr>
      <vt:lpstr>Simplified Arabic</vt:lpstr>
      <vt:lpstr>Trebuchet MS</vt:lpstr>
      <vt:lpstr>Wingdings 3</vt:lpstr>
      <vt:lpstr>Facet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By DR.Ahmed Saker 2o1O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horizon line</dc:creator>
  <cp:lastModifiedBy>Max Cookes1999</cp:lastModifiedBy>
  <cp:revision>1290</cp:revision>
  <dcterms:created xsi:type="dcterms:W3CDTF">2015-04-27T22:32:29Z</dcterms:created>
  <dcterms:modified xsi:type="dcterms:W3CDTF">2025-12-17T16:06:41Z</dcterms:modified>
</cp:coreProperties>
</file>